
<file path=[Content_Types].xml><?xml version="1.0" encoding="utf-8"?>
<Types xmlns="http://schemas.openxmlformats.org/package/2006/content-types">
  <Default Extension="gif" ContentType="image/gi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6" r:id="rId3"/>
    <p:sldMasterId id="2147483701" r:id="rId4"/>
    <p:sldMasterId id="2147483703" r:id="rId5"/>
  </p:sldMasterIdLst>
  <p:notesMasterIdLst>
    <p:notesMasterId r:id="rId38"/>
  </p:notesMasterIdLst>
  <p:sldIdLst>
    <p:sldId id="274" r:id="rId6"/>
    <p:sldId id="295" r:id="rId7"/>
    <p:sldId id="296" r:id="rId8"/>
    <p:sldId id="297" r:id="rId9"/>
    <p:sldId id="298" r:id="rId10"/>
    <p:sldId id="299" r:id="rId11"/>
    <p:sldId id="300" r:id="rId12"/>
    <p:sldId id="301" r:id="rId13"/>
    <p:sldId id="306" r:id="rId14"/>
    <p:sldId id="993" r:id="rId15"/>
    <p:sldId id="990" r:id="rId16"/>
    <p:sldId id="960" r:id="rId17"/>
    <p:sldId id="991" r:id="rId18"/>
    <p:sldId id="992" r:id="rId19"/>
    <p:sldId id="310" r:id="rId20"/>
    <p:sldId id="314" r:id="rId21"/>
    <p:sldId id="997" r:id="rId22"/>
    <p:sldId id="312" r:id="rId23"/>
    <p:sldId id="317" r:id="rId24"/>
    <p:sldId id="313" r:id="rId25"/>
    <p:sldId id="320" r:id="rId26"/>
    <p:sldId id="294" r:id="rId27"/>
    <p:sldId id="998" r:id="rId28"/>
    <p:sldId id="321" r:id="rId29"/>
    <p:sldId id="324" r:id="rId30"/>
    <p:sldId id="325" r:id="rId31"/>
    <p:sldId id="326" r:id="rId32"/>
    <p:sldId id="327" r:id="rId33"/>
    <p:sldId id="999" r:id="rId34"/>
    <p:sldId id="1000" r:id="rId35"/>
    <p:sldId id="318" r:id="rId36"/>
    <p:sldId id="996" r:id="rId37"/>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6" userDrawn="1">
          <p15:clr>
            <a:srgbClr val="A4A3A4"/>
          </p15:clr>
        </p15:guide>
        <p15:guide id="2" pos="3840" userDrawn="1">
          <p15:clr>
            <a:srgbClr val="A4A3A4"/>
          </p15:clr>
        </p15:guide>
        <p15:guide id="3" orient="horz" pos="22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2A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5" d="100"/>
          <a:sy n="55" d="100"/>
        </p:scale>
        <p:origin x="368" y="28"/>
      </p:cViewPr>
      <p:guideLst>
        <p:guide orient="horz" pos="2256"/>
        <p:guide pos="3840"/>
        <p:guide orient="horz" pos="2260"/>
      </p:guideLst>
    </p:cSldViewPr>
  </p:slideViewPr>
  <p:notesTextViewPr>
    <p:cViewPr>
      <p:scale>
        <a:sx n="1" d="1"/>
        <a:sy n="1" d="1"/>
      </p:scale>
      <p:origin x="0" y="0"/>
    </p:cViewPr>
  </p:notesTextViewPr>
  <p:gridSpacing cx="64008" cy="64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3550"/>
          </a:xfrm>
          <a:prstGeom prst="rect">
            <a:avLst/>
          </a:prstGeom>
        </p:spPr>
        <p:txBody>
          <a:bodyPr vert="horz" lIns="91440" tIns="45720" rIns="91440" bIns="45720" rtlCol="0"/>
          <a:lstStyle>
            <a:lvl1pPr algn="r">
              <a:defRPr sz="1200"/>
            </a:lvl1pPr>
          </a:lstStyle>
          <a:p>
            <a:fld id="{795C9D66-3779-4F31-AFCA-52EA8714B9D4}" type="datetimeFigureOut">
              <a:rPr lang="en-US" smtClean="0"/>
              <a:t>1/29/2025</a:t>
            </a:fld>
            <a:endParaRPr lang="en-US"/>
          </a:p>
        </p:txBody>
      </p:sp>
      <p:sp>
        <p:nvSpPr>
          <p:cNvPr id="4" name="Slide Image Placeholder 3"/>
          <p:cNvSpPr>
            <a:spLocks noGrp="1" noRot="1" noChangeAspect="1"/>
          </p:cNvSpPr>
          <p:nvPr>
            <p:ph type="sldImg" idx="2"/>
          </p:nvPr>
        </p:nvSpPr>
        <p:spPr>
          <a:xfrm>
            <a:off x="733425" y="1154113"/>
            <a:ext cx="5543550"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38475"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lIns="91440" tIns="45720" rIns="91440" bIns="45720" rtlCol="0" anchor="b"/>
          <a:lstStyle>
            <a:lvl1pPr algn="r">
              <a:defRPr sz="1200"/>
            </a:lvl1pPr>
          </a:lstStyle>
          <a:p>
            <a:fld id="{98AAE9D6-0549-4967-B942-A961668088B5}" type="slidenum">
              <a:rPr lang="en-US" smtClean="0"/>
              <a:t>‹#›</a:t>
            </a:fld>
            <a:endParaRPr lang="en-US"/>
          </a:p>
        </p:txBody>
      </p:sp>
    </p:spTree>
    <p:extLst>
      <p:ext uri="{BB962C8B-B14F-4D97-AF65-F5344CB8AC3E}">
        <p14:creationId xmlns:p14="http://schemas.microsoft.com/office/powerpoint/2010/main" val="1492484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49C7A-3B0D-143D-0195-91474C5B3D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0F370A-D08E-BC89-F189-1719F137C2ED}"/>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5C6B0F2F-48B6-6CE3-2177-E1A787FF89FC}"/>
              </a:ext>
            </a:extLst>
          </p:cNvPr>
          <p:cNvSpPr>
            <a:spLocks noGrp="1"/>
          </p:cNvSpPr>
          <p:nvPr>
            <p:ph type="body" idx="1"/>
          </p:nvPr>
        </p:nvSpPr>
        <p:spPr/>
        <p:txBody>
          <a:bodyPr>
            <a:normAutofit/>
          </a:bodyPr>
          <a:lstStyle/>
          <a:p>
            <a:pPr marL="228587" indent="-228587" algn="l"/>
            <a:endParaRPr lang="en-US" sz="1200" b="0" strike="noStrike" baseline="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3D08919-220D-742D-B072-446C735D608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E4596A-F2DD-4EE7-B929-8EEA3A34609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3071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pPr marL="228587" indent="-228587" algn="l"/>
            <a:endParaRPr lang="en-US" sz="1200" b="0" strike="noStrike"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E4596A-F2DD-4EE7-B929-8EEA3A34609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53540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F69CD-89EA-95E9-67DE-5DA5C97F9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C6FE4C-FEAE-7247-C733-48125DA42C77}"/>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5D2CA7B0-DA9A-6C8E-C2C8-C7FF8CFFE481}"/>
              </a:ext>
            </a:extLst>
          </p:cNvPr>
          <p:cNvSpPr>
            <a:spLocks noGrp="1"/>
          </p:cNvSpPr>
          <p:nvPr>
            <p:ph type="body" idx="1"/>
          </p:nvPr>
        </p:nvSpPr>
        <p:spPr/>
        <p:txBody>
          <a:bodyPr>
            <a:normAutofit/>
          </a:bodyPr>
          <a:lstStyle/>
          <a:p>
            <a:pPr marL="228587" indent="-228587" algn="l"/>
            <a:endParaRPr lang="en-US" sz="1200" b="0" strike="noStrike" baseline="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838C048-6177-79B1-5DCF-CCA26E8FE8C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E4596A-F2DD-4EE7-B929-8EEA3A34609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38539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60114-4E59-C48A-8151-9C9B2713AB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898AFD-9236-C088-C55C-FFDB27251644}"/>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CD32B329-4B81-3339-48BC-C705040BC769}"/>
              </a:ext>
            </a:extLst>
          </p:cNvPr>
          <p:cNvSpPr>
            <a:spLocks noGrp="1"/>
          </p:cNvSpPr>
          <p:nvPr>
            <p:ph type="body" idx="1"/>
          </p:nvPr>
        </p:nvSpPr>
        <p:spPr/>
        <p:txBody>
          <a:bodyPr>
            <a:normAutofit/>
          </a:bodyPr>
          <a:lstStyle/>
          <a:p>
            <a:pPr marL="228587" indent="-228587" algn="l"/>
            <a:endParaRPr lang="en-US" sz="1200" b="0" strike="noStrike" baseline="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20A01B7-0B4F-F677-C974-F56BBBE32E4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E4596A-F2DD-4EE7-B929-8EEA3A34609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1477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AAE9D6-0549-4967-B942-A961668088B5}" type="slidenum">
              <a:rPr lang="en-US" smtClean="0"/>
              <a:t>20</a:t>
            </a:fld>
            <a:endParaRPr lang="en-US"/>
          </a:p>
        </p:txBody>
      </p:sp>
    </p:spTree>
    <p:extLst>
      <p:ext uri="{BB962C8B-B14F-4D97-AF65-F5344CB8AC3E}">
        <p14:creationId xmlns:p14="http://schemas.microsoft.com/office/powerpoint/2010/main" val="2671768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DB83E-65B2-A7CE-3BDC-D950E851F9E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05EEA32-E296-9B7F-793B-125707C4F6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0F0A162-9C98-8048-455D-71EE715EBC24}"/>
              </a:ext>
            </a:extLst>
          </p:cNvPr>
          <p:cNvSpPr>
            <a:spLocks noGrp="1"/>
          </p:cNvSpPr>
          <p:nvPr>
            <p:ph type="dt" sz="half" idx="10"/>
          </p:nvPr>
        </p:nvSpPr>
        <p:spPr/>
        <p:txBody>
          <a:bodyPr/>
          <a:lstStyle/>
          <a:p>
            <a:fld id="{7F9F6E9D-BF99-473C-A2FE-B70759E7042C}" type="datetime1">
              <a:rPr lang="en-US" smtClean="0"/>
              <a:t>1/29/2025</a:t>
            </a:fld>
            <a:endParaRPr lang="en-US"/>
          </a:p>
        </p:txBody>
      </p:sp>
      <p:sp>
        <p:nvSpPr>
          <p:cNvPr id="5" name="Footer Placeholder 4">
            <a:extLst>
              <a:ext uri="{FF2B5EF4-FFF2-40B4-BE49-F238E27FC236}">
                <a16:creationId xmlns:a16="http://schemas.microsoft.com/office/drawing/2014/main" id="{44EB3558-F6AF-C9BB-24E8-C5D4C405CC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51F9E2-59AE-A16B-7ED9-CC8345116927}"/>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3219675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AE1C9-6F0E-070C-FEFC-2E92CFE9BAD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C3B24E4-2154-ABF7-4C1A-70A1CF7204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3B3048-7E4C-53A0-E4CC-7B1C0EA4A2B4}"/>
              </a:ext>
            </a:extLst>
          </p:cNvPr>
          <p:cNvSpPr>
            <a:spLocks noGrp="1"/>
          </p:cNvSpPr>
          <p:nvPr>
            <p:ph type="dt" sz="half" idx="10"/>
          </p:nvPr>
        </p:nvSpPr>
        <p:spPr/>
        <p:txBody>
          <a:bodyPr/>
          <a:lstStyle/>
          <a:p>
            <a:fld id="{1875134D-7873-48D8-BD77-9DB0BE088CF4}" type="datetime1">
              <a:rPr lang="en-US" smtClean="0"/>
              <a:t>1/29/2025</a:t>
            </a:fld>
            <a:endParaRPr lang="en-US"/>
          </a:p>
        </p:txBody>
      </p:sp>
      <p:sp>
        <p:nvSpPr>
          <p:cNvPr id="5" name="Footer Placeholder 4">
            <a:extLst>
              <a:ext uri="{FF2B5EF4-FFF2-40B4-BE49-F238E27FC236}">
                <a16:creationId xmlns:a16="http://schemas.microsoft.com/office/drawing/2014/main" id="{09A90F61-B012-3467-3248-A4CBF396ED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AC2FFA-0375-49F6-66C7-37BBD4C13C52}"/>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1138741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88FADE-F200-DF00-F0AF-DA1888F5EED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3F72E8-DB17-A7DC-BF7B-A2DF0F207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1E241B-9EFC-6F75-9E32-43DECCEA38A4}"/>
              </a:ext>
            </a:extLst>
          </p:cNvPr>
          <p:cNvSpPr>
            <a:spLocks noGrp="1"/>
          </p:cNvSpPr>
          <p:nvPr>
            <p:ph type="dt" sz="half" idx="10"/>
          </p:nvPr>
        </p:nvSpPr>
        <p:spPr/>
        <p:txBody>
          <a:bodyPr/>
          <a:lstStyle/>
          <a:p>
            <a:fld id="{ECAE8711-2CBE-4E15-870F-96BAC09D4FC6}" type="datetime1">
              <a:rPr lang="en-US" smtClean="0"/>
              <a:t>1/29/2025</a:t>
            </a:fld>
            <a:endParaRPr lang="en-US"/>
          </a:p>
        </p:txBody>
      </p:sp>
      <p:sp>
        <p:nvSpPr>
          <p:cNvPr id="5" name="Footer Placeholder 4">
            <a:extLst>
              <a:ext uri="{FF2B5EF4-FFF2-40B4-BE49-F238E27FC236}">
                <a16:creationId xmlns:a16="http://schemas.microsoft.com/office/drawing/2014/main" id="{D1857724-71B5-8B29-9AA3-91082A093D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7F2358-E3CF-1978-202D-88CB3524F2E7}"/>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35168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850" b="1" i="0">
                <a:solidFill>
                  <a:schemeClr val="tx1"/>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100" b="0" i="0">
                <a:solidFill>
                  <a:schemeClr val="bg1"/>
                </a:solidFill>
                <a:latin typeface="Century Gothic"/>
                <a:cs typeface="Century Gothic"/>
              </a:defRPr>
            </a:lvl1pPr>
          </a:lstStyle>
          <a:p>
            <a:pPr marL="19685">
              <a:lnSpc>
                <a:spcPct val="100000"/>
              </a:lnSpc>
              <a:spcBef>
                <a:spcPts val="110"/>
              </a:spcBef>
            </a:pPr>
            <a:endParaRPr spc="-1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7F15848-7AE6-4AB0-945A-9555AAB144B1}" type="datetime1">
              <a:rPr lang="en-US" smtClean="0"/>
              <a:t>1/29/2025</a:t>
            </a:fld>
            <a:endParaRPr lang="en-US"/>
          </a:p>
        </p:txBody>
      </p:sp>
      <p:sp>
        <p:nvSpPr>
          <p:cNvPr id="6" name="Holder 6"/>
          <p:cNvSpPr>
            <a:spLocks noGrp="1"/>
          </p:cNvSpPr>
          <p:nvPr>
            <p:ph type="sldNum" sz="quarter" idx="7"/>
          </p:nvPr>
        </p:nvSpPr>
        <p:spPr/>
        <p:txBody>
          <a:bodyPr lIns="0" tIns="0" rIns="0" bIns="0"/>
          <a:lstStyle>
            <a:lvl1pPr>
              <a:defRPr sz="1100" b="0" i="0">
                <a:solidFill>
                  <a:schemeClr val="bg1"/>
                </a:solidFill>
                <a:latin typeface="Century Gothic"/>
                <a:cs typeface="Century Gothic"/>
              </a:defRPr>
            </a:lvl1pPr>
          </a:lstStyle>
          <a:p>
            <a:pPr marL="115570">
              <a:lnSpc>
                <a:spcPct val="100000"/>
              </a:lnSpc>
              <a:spcBef>
                <a:spcPts val="110"/>
              </a:spcBef>
            </a:pPr>
            <a:fld id="{81D60167-4931-47E6-BA6A-407CBD079E47}" type="slidenum">
              <a:rPr spc="-50" dirty="0"/>
              <a:t>‹#›</a:t>
            </a:fld>
            <a:endParaRPr spc="-50" dirty="0"/>
          </a:p>
        </p:txBody>
      </p:sp>
    </p:spTree>
    <p:extLst>
      <p:ext uri="{BB962C8B-B14F-4D97-AF65-F5344CB8AC3E}">
        <p14:creationId xmlns:p14="http://schemas.microsoft.com/office/powerpoint/2010/main" val="27274063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50" b="1"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100" b="0" i="0">
                <a:solidFill>
                  <a:schemeClr val="bg1"/>
                </a:solidFill>
                <a:latin typeface="Century Gothic"/>
                <a:cs typeface="Century Gothic"/>
              </a:defRPr>
            </a:lvl1pPr>
          </a:lstStyle>
          <a:p>
            <a:pPr marL="19685">
              <a:lnSpc>
                <a:spcPct val="100000"/>
              </a:lnSpc>
              <a:spcBef>
                <a:spcPts val="110"/>
              </a:spcBef>
            </a:pPr>
            <a:endParaRPr spc="-1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E14DC159-7C8A-492B-9912-4A8016E67E60}" type="datetime1">
              <a:rPr lang="en-US" smtClean="0"/>
              <a:t>1/29/2025</a:t>
            </a:fld>
            <a:endParaRPr lang="en-US"/>
          </a:p>
        </p:txBody>
      </p:sp>
      <p:sp>
        <p:nvSpPr>
          <p:cNvPr id="6" name="Holder 6"/>
          <p:cNvSpPr>
            <a:spLocks noGrp="1"/>
          </p:cNvSpPr>
          <p:nvPr>
            <p:ph type="sldNum" sz="quarter" idx="7"/>
          </p:nvPr>
        </p:nvSpPr>
        <p:spPr/>
        <p:txBody>
          <a:bodyPr lIns="0" tIns="0" rIns="0" bIns="0"/>
          <a:lstStyle>
            <a:lvl1pPr>
              <a:defRPr sz="1100" b="0" i="0">
                <a:solidFill>
                  <a:schemeClr val="bg1"/>
                </a:solidFill>
                <a:latin typeface="Century Gothic"/>
                <a:cs typeface="Century Gothic"/>
              </a:defRPr>
            </a:lvl1pPr>
          </a:lstStyle>
          <a:p>
            <a:pPr marL="115570">
              <a:lnSpc>
                <a:spcPct val="100000"/>
              </a:lnSpc>
              <a:spcBef>
                <a:spcPts val="110"/>
              </a:spcBef>
            </a:pPr>
            <a:fld id="{81D60167-4931-47E6-BA6A-407CBD079E47}" type="slidenum">
              <a:rPr spc="-50" dirty="0"/>
              <a:t>‹#›</a:t>
            </a:fld>
            <a:endParaRPr spc="-50" dirty="0"/>
          </a:p>
        </p:txBody>
      </p:sp>
    </p:spTree>
    <p:extLst>
      <p:ext uri="{BB962C8B-B14F-4D97-AF65-F5344CB8AC3E}">
        <p14:creationId xmlns:p14="http://schemas.microsoft.com/office/powerpoint/2010/main" val="631738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50" b="1" i="0">
                <a:solidFill>
                  <a:schemeClr val="tx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100" b="0" i="0">
                <a:solidFill>
                  <a:schemeClr val="bg1"/>
                </a:solidFill>
                <a:latin typeface="Century Gothic"/>
                <a:cs typeface="Century Gothic"/>
              </a:defRPr>
            </a:lvl1pPr>
          </a:lstStyle>
          <a:p>
            <a:pPr marL="19685">
              <a:lnSpc>
                <a:spcPct val="100000"/>
              </a:lnSpc>
              <a:spcBef>
                <a:spcPts val="110"/>
              </a:spcBef>
            </a:pPr>
            <a:endParaRPr spc="-10"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81B69E5-D7C0-42F0-922C-6EDA379C0D64}" type="datetime1">
              <a:rPr lang="en-US" smtClean="0"/>
              <a:t>1/29/2025</a:t>
            </a:fld>
            <a:endParaRPr lang="en-US"/>
          </a:p>
        </p:txBody>
      </p:sp>
      <p:sp>
        <p:nvSpPr>
          <p:cNvPr id="7" name="Holder 7"/>
          <p:cNvSpPr>
            <a:spLocks noGrp="1"/>
          </p:cNvSpPr>
          <p:nvPr>
            <p:ph type="sldNum" sz="quarter" idx="7"/>
          </p:nvPr>
        </p:nvSpPr>
        <p:spPr/>
        <p:txBody>
          <a:bodyPr lIns="0" tIns="0" rIns="0" bIns="0"/>
          <a:lstStyle>
            <a:lvl1pPr>
              <a:defRPr sz="1100" b="0" i="0">
                <a:solidFill>
                  <a:schemeClr val="bg1"/>
                </a:solidFill>
                <a:latin typeface="Century Gothic"/>
                <a:cs typeface="Century Gothic"/>
              </a:defRPr>
            </a:lvl1pPr>
          </a:lstStyle>
          <a:p>
            <a:pPr marL="115570">
              <a:lnSpc>
                <a:spcPct val="100000"/>
              </a:lnSpc>
              <a:spcBef>
                <a:spcPts val="110"/>
              </a:spcBef>
            </a:pPr>
            <a:fld id="{81D60167-4931-47E6-BA6A-407CBD079E47}" type="slidenum">
              <a:rPr spc="-50" dirty="0"/>
              <a:t>‹#›</a:t>
            </a:fld>
            <a:endParaRPr spc="-50" dirty="0"/>
          </a:p>
        </p:txBody>
      </p:sp>
    </p:spTree>
    <p:extLst>
      <p:ext uri="{BB962C8B-B14F-4D97-AF65-F5344CB8AC3E}">
        <p14:creationId xmlns:p14="http://schemas.microsoft.com/office/powerpoint/2010/main" val="36659262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50" b="1"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100" b="0" i="0">
                <a:solidFill>
                  <a:schemeClr val="bg1"/>
                </a:solidFill>
                <a:latin typeface="Century Gothic"/>
                <a:cs typeface="Century Gothic"/>
              </a:defRPr>
            </a:lvl1pPr>
          </a:lstStyle>
          <a:p>
            <a:pPr marL="19685">
              <a:lnSpc>
                <a:spcPct val="100000"/>
              </a:lnSpc>
              <a:spcBef>
                <a:spcPts val="110"/>
              </a:spcBef>
            </a:pPr>
            <a:endParaRPr spc="-10"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FB0995E5-0A93-4DBD-99A0-5BA587F60270}" type="datetime1">
              <a:rPr lang="en-US" smtClean="0"/>
              <a:t>1/29/2025</a:t>
            </a:fld>
            <a:endParaRPr lang="en-US"/>
          </a:p>
        </p:txBody>
      </p:sp>
      <p:sp>
        <p:nvSpPr>
          <p:cNvPr id="5" name="Holder 5"/>
          <p:cNvSpPr>
            <a:spLocks noGrp="1"/>
          </p:cNvSpPr>
          <p:nvPr>
            <p:ph type="sldNum" sz="quarter" idx="7"/>
          </p:nvPr>
        </p:nvSpPr>
        <p:spPr/>
        <p:txBody>
          <a:bodyPr lIns="0" tIns="0" rIns="0" bIns="0"/>
          <a:lstStyle>
            <a:lvl1pPr>
              <a:defRPr sz="1100" b="0" i="0">
                <a:solidFill>
                  <a:schemeClr val="bg1"/>
                </a:solidFill>
                <a:latin typeface="Century Gothic"/>
                <a:cs typeface="Century Gothic"/>
              </a:defRPr>
            </a:lvl1pPr>
          </a:lstStyle>
          <a:p>
            <a:pPr marL="115570">
              <a:lnSpc>
                <a:spcPct val="100000"/>
              </a:lnSpc>
              <a:spcBef>
                <a:spcPts val="110"/>
              </a:spcBef>
            </a:pPr>
            <a:fld id="{81D60167-4931-47E6-BA6A-407CBD079E47}" type="slidenum">
              <a:rPr spc="-50" dirty="0"/>
              <a:t>‹#›</a:t>
            </a:fld>
            <a:endParaRPr spc="-50" dirty="0"/>
          </a:p>
        </p:txBody>
      </p:sp>
    </p:spTree>
    <p:extLst>
      <p:ext uri="{BB962C8B-B14F-4D97-AF65-F5344CB8AC3E}">
        <p14:creationId xmlns:p14="http://schemas.microsoft.com/office/powerpoint/2010/main" val="34351126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100" b="0" i="0">
                <a:solidFill>
                  <a:schemeClr val="bg1"/>
                </a:solidFill>
                <a:latin typeface="Century Gothic"/>
                <a:cs typeface="Century Gothic"/>
              </a:defRPr>
            </a:lvl1pPr>
          </a:lstStyle>
          <a:p>
            <a:pPr marL="19685">
              <a:lnSpc>
                <a:spcPct val="100000"/>
              </a:lnSpc>
              <a:spcBef>
                <a:spcPts val="110"/>
              </a:spcBef>
            </a:pPr>
            <a:endParaRPr spc="-10"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A10E559-F7E7-4068-8B33-7B0558EF9C9F}" type="datetime1">
              <a:rPr lang="en-US" smtClean="0"/>
              <a:t>1/29/2025</a:t>
            </a:fld>
            <a:endParaRPr lang="en-US"/>
          </a:p>
        </p:txBody>
      </p:sp>
      <p:sp>
        <p:nvSpPr>
          <p:cNvPr id="4" name="Holder 4"/>
          <p:cNvSpPr>
            <a:spLocks noGrp="1"/>
          </p:cNvSpPr>
          <p:nvPr>
            <p:ph type="sldNum" sz="quarter" idx="7"/>
          </p:nvPr>
        </p:nvSpPr>
        <p:spPr/>
        <p:txBody>
          <a:bodyPr lIns="0" tIns="0" rIns="0" bIns="0"/>
          <a:lstStyle>
            <a:lvl1pPr>
              <a:defRPr sz="1100" b="0" i="0">
                <a:solidFill>
                  <a:schemeClr val="bg1"/>
                </a:solidFill>
                <a:latin typeface="Century Gothic"/>
                <a:cs typeface="Century Gothic"/>
              </a:defRPr>
            </a:lvl1pPr>
          </a:lstStyle>
          <a:p>
            <a:pPr marL="115570">
              <a:lnSpc>
                <a:spcPct val="100000"/>
              </a:lnSpc>
              <a:spcBef>
                <a:spcPts val="110"/>
              </a:spcBef>
            </a:pPr>
            <a:fld id="{81D60167-4931-47E6-BA6A-407CBD079E47}" type="slidenum">
              <a:rPr spc="-50" dirty="0"/>
              <a:t>‹#›</a:t>
            </a:fld>
            <a:endParaRPr spc="-50" dirty="0"/>
          </a:p>
        </p:txBody>
      </p:sp>
    </p:spTree>
    <p:extLst>
      <p:ext uri="{BB962C8B-B14F-4D97-AF65-F5344CB8AC3E}">
        <p14:creationId xmlns:p14="http://schemas.microsoft.com/office/powerpoint/2010/main" val="13900474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B207B-1A75-2A38-0727-0C116A46C211}"/>
              </a:ext>
            </a:extLst>
          </p:cNvPr>
          <p:cNvSpPr>
            <a:spLocks noGrp="1"/>
          </p:cNvSpPr>
          <p:nvPr>
            <p:ph type="title"/>
          </p:nvPr>
        </p:nvSpPr>
        <p:spPr>
          <a:xfrm>
            <a:off x="6506518" y="363537"/>
            <a:ext cx="5530774" cy="1325563"/>
          </a:xfrm>
        </p:spPr>
        <p:txBody>
          <a:bodyPr/>
          <a:lstStyle>
            <a:lvl1pPr>
              <a:defRPr b="1"/>
            </a:lvl1pPr>
          </a:lstStyle>
          <a:p>
            <a:r>
              <a:rPr lang="en-US" dirty="0"/>
              <a:t>Click to edit Master title style</a:t>
            </a:r>
          </a:p>
        </p:txBody>
      </p:sp>
      <p:sp>
        <p:nvSpPr>
          <p:cNvPr id="3" name="Footer Placeholder 2">
            <a:extLst>
              <a:ext uri="{FF2B5EF4-FFF2-40B4-BE49-F238E27FC236}">
                <a16:creationId xmlns:a16="http://schemas.microsoft.com/office/drawing/2014/main" id="{23358B5A-9FD2-1505-0BDE-F4F74941E159}"/>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C370FA64-3B44-C521-E160-3F9DADE94E99}"/>
              </a:ext>
            </a:extLst>
          </p:cNvPr>
          <p:cNvSpPr>
            <a:spLocks noGrp="1"/>
          </p:cNvSpPr>
          <p:nvPr>
            <p:ph type="sldNum" sz="quarter" idx="11"/>
          </p:nvPr>
        </p:nvSpPr>
        <p:spPr/>
        <p:txBody>
          <a:bodyPr/>
          <a:lstStyle/>
          <a:p>
            <a:fld id="{9BB57B47-299C-4595-95B9-82A370484D74}" type="slidenum">
              <a:rPr lang="en-US" smtClean="0"/>
              <a:t>‹#›</a:t>
            </a:fld>
            <a:endParaRPr lang="en-US" dirty="0"/>
          </a:p>
        </p:txBody>
      </p:sp>
      <p:sp>
        <p:nvSpPr>
          <p:cNvPr id="6" name="Picture Placeholder 5">
            <a:extLst>
              <a:ext uri="{FF2B5EF4-FFF2-40B4-BE49-F238E27FC236}">
                <a16:creationId xmlns:a16="http://schemas.microsoft.com/office/drawing/2014/main" id="{4C2D902A-EE4F-8D43-28C0-D6996AD299AF}"/>
              </a:ext>
            </a:extLst>
          </p:cNvPr>
          <p:cNvSpPr>
            <a:spLocks noGrp="1"/>
          </p:cNvSpPr>
          <p:nvPr>
            <p:ph type="pic" sz="quarter" idx="12"/>
          </p:nvPr>
        </p:nvSpPr>
        <p:spPr>
          <a:xfrm>
            <a:off x="1999457" y="1253331"/>
            <a:ext cx="4392036" cy="4351337"/>
          </a:xfrm>
        </p:spPr>
        <p:txBody>
          <a:bodyPr/>
          <a:lstStyle/>
          <a:p>
            <a:r>
              <a:rPr lang="en-US" dirty="0"/>
              <a:t>Click icon to add picture</a:t>
            </a:r>
          </a:p>
        </p:txBody>
      </p:sp>
      <p:sp>
        <p:nvSpPr>
          <p:cNvPr id="7" name="Text Placeholder 2">
            <a:extLst>
              <a:ext uri="{FF2B5EF4-FFF2-40B4-BE49-F238E27FC236}">
                <a16:creationId xmlns:a16="http://schemas.microsoft.com/office/drawing/2014/main" id="{3B004300-A5F8-E2FF-2DF0-E9C085EB4139}"/>
              </a:ext>
            </a:extLst>
          </p:cNvPr>
          <p:cNvSpPr>
            <a:spLocks noGrp="1"/>
          </p:cNvSpPr>
          <p:nvPr>
            <p:ph idx="1"/>
          </p:nvPr>
        </p:nvSpPr>
        <p:spPr>
          <a:xfrm>
            <a:off x="6506517" y="1825625"/>
            <a:ext cx="5530775"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459541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bg1">
            <a:alpha val="93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B207B-1A75-2A38-0727-0C116A46C211}"/>
              </a:ext>
            </a:extLst>
          </p:cNvPr>
          <p:cNvSpPr>
            <a:spLocks noGrp="1"/>
          </p:cNvSpPr>
          <p:nvPr>
            <p:ph type="title"/>
          </p:nvPr>
        </p:nvSpPr>
        <p:spPr>
          <a:xfrm>
            <a:off x="347758" y="136525"/>
            <a:ext cx="5530774" cy="1325563"/>
          </a:xfrm>
        </p:spPr>
        <p:txBody>
          <a:bodyPr/>
          <a:lstStyle>
            <a:lvl1pPr>
              <a:defRPr b="1"/>
            </a:lvl1pPr>
          </a:lstStyle>
          <a:p>
            <a:r>
              <a:rPr lang="en-US" dirty="0"/>
              <a:t>Click to edit Master title style</a:t>
            </a:r>
          </a:p>
        </p:txBody>
      </p:sp>
      <p:sp>
        <p:nvSpPr>
          <p:cNvPr id="3" name="Footer Placeholder 2">
            <a:extLst>
              <a:ext uri="{FF2B5EF4-FFF2-40B4-BE49-F238E27FC236}">
                <a16:creationId xmlns:a16="http://schemas.microsoft.com/office/drawing/2014/main" id="{23358B5A-9FD2-1505-0BDE-F4F74941E159}"/>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C370FA64-3B44-C521-E160-3F9DADE94E99}"/>
              </a:ext>
            </a:extLst>
          </p:cNvPr>
          <p:cNvSpPr>
            <a:spLocks noGrp="1"/>
          </p:cNvSpPr>
          <p:nvPr>
            <p:ph type="sldNum" sz="quarter" idx="11"/>
          </p:nvPr>
        </p:nvSpPr>
        <p:spPr/>
        <p:txBody>
          <a:bodyPr/>
          <a:lstStyle/>
          <a:p>
            <a:fld id="{9BB57B47-299C-4595-95B9-82A370484D74}" type="slidenum">
              <a:rPr lang="en-US" smtClean="0"/>
              <a:t>‹#›</a:t>
            </a:fld>
            <a:endParaRPr lang="en-US" dirty="0"/>
          </a:p>
        </p:txBody>
      </p:sp>
      <p:sp>
        <p:nvSpPr>
          <p:cNvPr id="6" name="Picture Placeholder 5">
            <a:extLst>
              <a:ext uri="{FF2B5EF4-FFF2-40B4-BE49-F238E27FC236}">
                <a16:creationId xmlns:a16="http://schemas.microsoft.com/office/drawing/2014/main" id="{4C2D902A-EE4F-8D43-28C0-D6996AD299AF}"/>
              </a:ext>
            </a:extLst>
          </p:cNvPr>
          <p:cNvSpPr>
            <a:spLocks noGrp="1"/>
          </p:cNvSpPr>
          <p:nvPr>
            <p:ph type="pic" sz="quarter" idx="12"/>
          </p:nvPr>
        </p:nvSpPr>
        <p:spPr>
          <a:xfrm>
            <a:off x="6139296" y="391887"/>
            <a:ext cx="5530772" cy="5558064"/>
          </a:xfrm>
        </p:spPr>
        <p:txBody>
          <a:bodyPr/>
          <a:lstStyle/>
          <a:p>
            <a:r>
              <a:rPr lang="en-US" dirty="0"/>
              <a:t>Click icon to add picture</a:t>
            </a:r>
          </a:p>
        </p:txBody>
      </p:sp>
      <p:sp>
        <p:nvSpPr>
          <p:cNvPr id="7" name="Text Placeholder 2">
            <a:extLst>
              <a:ext uri="{FF2B5EF4-FFF2-40B4-BE49-F238E27FC236}">
                <a16:creationId xmlns:a16="http://schemas.microsoft.com/office/drawing/2014/main" id="{3B004300-A5F8-E2FF-2DF0-E9C085EB4139}"/>
              </a:ext>
            </a:extLst>
          </p:cNvPr>
          <p:cNvSpPr>
            <a:spLocks noGrp="1"/>
          </p:cNvSpPr>
          <p:nvPr>
            <p:ph idx="1"/>
          </p:nvPr>
        </p:nvSpPr>
        <p:spPr>
          <a:xfrm>
            <a:off x="347757" y="1598613"/>
            <a:ext cx="553077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06556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E3D6F-D653-A1F8-B486-25C2B5720ECD}"/>
              </a:ext>
            </a:extLst>
          </p:cNvPr>
          <p:cNvSpPr>
            <a:spLocks noGrp="1"/>
          </p:cNvSpPr>
          <p:nvPr>
            <p:ph type="title"/>
          </p:nvPr>
        </p:nvSpPr>
        <p:spPr>
          <a:xfrm>
            <a:off x="609601" y="136525"/>
            <a:ext cx="11506200" cy="1325563"/>
          </a:xfrm>
        </p:spPr>
        <p:txBody>
          <a:bodyPr/>
          <a:lstStyle>
            <a:lvl1pPr>
              <a:defRPr b="1"/>
            </a:lvl1pPr>
          </a:lstStyle>
          <a:p>
            <a:r>
              <a:rPr lang="en-US"/>
              <a:t>Click to edit Master title style</a:t>
            </a:r>
          </a:p>
        </p:txBody>
      </p:sp>
      <p:sp>
        <p:nvSpPr>
          <p:cNvPr id="3" name="Footer Placeholder 2">
            <a:extLst>
              <a:ext uri="{FF2B5EF4-FFF2-40B4-BE49-F238E27FC236}">
                <a16:creationId xmlns:a16="http://schemas.microsoft.com/office/drawing/2014/main" id="{BB7BE3B5-8178-EEBE-D683-02F4570394DD}"/>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2AA6C26C-5D5D-17FB-0063-F55D42162225}"/>
              </a:ext>
            </a:extLst>
          </p:cNvPr>
          <p:cNvSpPr>
            <a:spLocks noGrp="1"/>
          </p:cNvSpPr>
          <p:nvPr>
            <p:ph type="sldNum" sz="quarter" idx="11"/>
          </p:nvPr>
        </p:nvSpPr>
        <p:spPr/>
        <p:txBody>
          <a:bodyPr/>
          <a:lstStyle/>
          <a:p>
            <a:fld id="{9BB57B47-299C-4595-95B9-82A370484D74}" type="slidenum">
              <a:rPr lang="en-US" smtClean="0"/>
              <a:t>‹#›</a:t>
            </a:fld>
            <a:endParaRPr lang="en-US" dirty="0"/>
          </a:p>
        </p:txBody>
      </p:sp>
    </p:spTree>
    <p:extLst>
      <p:ext uri="{BB962C8B-B14F-4D97-AF65-F5344CB8AC3E}">
        <p14:creationId xmlns:p14="http://schemas.microsoft.com/office/powerpoint/2010/main" val="2859932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828DC-7A32-464A-19DD-3B6E3481E8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ADC984-A50E-96E8-7083-A558E36F12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607DA2-6D48-4DCD-07A6-CEAF49B528D2}"/>
              </a:ext>
            </a:extLst>
          </p:cNvPr>
          <p:cNvSpPr>
            <a:spLocks noGrp="1"/>
          </p:cNvSpPr>
          <p:nvPr>
            <p:ph type="dt" sz="half" idx="10"/>
          </p:nvPr>
        </p:nvSpPr>
        <p:spPr/>
        <p:txBody>
          <a:bodyPr/>
          <a:lstStyle/>
          <a:p>
            <a:fld id="{2931B3F1-DAB4-4F0A-9F0E-3454BBE55B7F}" type="datetime1">
              <a:rPr lang="en-US" smtClean="0"/>
              <a:t>1/29/2025</a:t>
            </a:fld>
            <a:endParaRPr lang="en-US"/>
          </a:p>
        </p:txBody>
      </p:sp>
      <p:sp>
        <p:nvSpPr>
          <p:cNvPr id="5" name="Footer Placeholder 4">
            <a:extLst>
              <a:ext uri="{FF2B5EF4-FFF2-40B4-BE49-F238E27FC236}">
                <a16:creationId xmlns:a16="http://schemas.microsoft.com/office/drawing/2014/main" id="{52A7D901-BBEF-0B1D-DB62-E5290BD00F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DC829D-6F71-C2D5-2362-3FD72E07FCC0}"/>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24907654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E3D6F-D653-A1F8-B486-25C2B5720ECD}"/>
              </a:ext>
            </a:extLst>
          </p:cNvPr>
          <p:cNvSpPr>
            <a:spLocks noGrp="1"/>
          </p:cNvSpPr>
          <p:nvPr>
            <p:ph type="title"/>
          </p:nvPr>
        </p:nvSpPr>
        <p:spPr>
          <a:xfrm>
            <a:off x="609601" y="136525"/>
            <a:ext cx="11506200" cy="1325563"/>
          </a:xfrm>
        </p:spPr>
        <p:txBody>
          <a:bodyPr/>
          <a:lstStyle>
            <a:lvl1pPr>
              <a:defRPr b="1"/>
            </a:lvl1pPr>
          </a:lstStyle>
          <a:p>
            <a:r>
              <a:rPr lang="en-US"/>
              <a:t>Click to edit Master title style</a:t>
            </a:r>
          </a:p>
        </p:txBody>
      </p:sp>
      <p:sp>
        <p:nvSpPr>
          <p:cNvPr id="3" name="Footer Placeholder 2">
            <a:extLst>
              <a:ext uri="{FF2B5EF4-FFF2-40B4-BE49-F238E27FC236}">
                <a16:creationId xmlns:a16="http://schemas.microsoft.com/office/drawing/2014/main" id="{BB7BE3B5-8178-EEBE-D683-02F4570394DD}"/>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2AA6C26C-5D5D-17FB-0063-F55D42162225}"/>
              </a:ext>
            </a:extLst>
          </p:cNvPr>
          <p:cNvSpPr>
            <a:spLocks noGrp="1"/>
          </p:cNvSpPr>
          <p:nvPr>
            <p:ph type="sldNum" sz="quarter" idx="11"/>
          </p:nvPr>
        </p:nvSpPr>
        <p:spPr/>
        <p:txBody>
          <a:bodyPr/>
          <a:lstStyle/>
          <a:p>
            <a:fld id="{9BB57B47-299C-4595-95B9-82A370484D74}" type="slidenum">
              <a:rPr lang="en-US" smtClean="0"/>
              <a:t>‹#›</a:t>
            </a:fld>
            <a:endParaRPr lang="en-US" dirty="0"/>
          </a:p>
        </p:txBody>
      </p:sp>
      <p:sp>
        <p:nvSpPr>
          <p:cNvPr id="5" name="Text Placeholder 2">
            <a:extLst>
              <a:ext uri="{FF2B5EF4-FFF2-40B4-BE49-F238E27FC236}">
                <a16:creationId xmlns:a16="http://schemas.microsoft.com/office/drawing/2014/main" id="{C4CF6F31-3718-C893-88F7-80A5DE6F16F1}"/>
              </a:ext>
            </a:extLst>
          </p:cNvPr>
          <p:cNvSpPr>
            <a:spLocks noGrp="1"/>
          </p:cNvSpPr>
          <p:nvPr>
            <p:ph idx="1"/>
          </p:nvPr>
        </p:nvSpPr>
        <p:spPr>
          <a:xfrm>
            <a:off x="603608" y="1676400"/>
            <a:ext cx="553077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380408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AF9B431-C72A-418C-8A84-19E62EADD17C}"/>
              </a:ext>
            </a:extLst>
          </p:cNvPr>
          <p:cNvSpPr>
            <a:spLocks noGrp="1"/>
          </p:cNvSpPr>
          <p:nvPr>
            <p:ph type="ctrTitle"/>
          </p:nvPr>
        </p:nvSpPr>
        <p:spPr>
          <a:xfrm>
            <a:off x="914400" y="914400"/>
            <a:ext cx="10363200" cy="1600200"/>
          </a:xfrm>
          <a:prstGeom prst="rect">
            <a:avLst/>
          </a:prstGeom>
        </p:spPr>
        <p:txBody>
          <a:bodyPr>
            <a:noAutofit/>
          </a:bodyPr>
          <a:lstStyle>
            <a:lvl1pPr>
              <a:defRPr sz="4400">
                <a:solidFill>
                  <a:schemeClr val="accent5">
                    <a:lumMod val="40000"/>
                    <a:lumOff val="60000"/>
                  </a:schemeClr>
                </a:solidFill>
                <a:effectLst>
                  <a:outerShdw blurRad="38100" dist="38100" dir="2700000" algn="tl">
                    <a:srgbClr val="000000">
                      <a:alpha val="43137"/>
                    </a:srgbClr>
                  </a:outerShdw>
                </a:effectLst>
                <a:latin typeface="+mn-lt"/>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id="{659D5EAB-3001-4FBE-A03C-9FE5FA59AC17}"/>
              </a:ext>
            </a:extLst>
          </p:cNvPr>
          <p:cNvSpPr>
            <a:spLocks noGrp="1"/>
          </p:cNvSpPr>
          <p:nvPr>
            <p:ph type="subTitle" idx="1"/>
          </p:nvPr>
        </p:nvSpPr>
        <p:spPr>
          <a:xfrm>
            <a:off x="1828800" y="3657600"/>
            <a:ext cx="8534400" cy="1371600"/>
          </a:xfrm>
          <a:prstGeom prst="rect">
            <a:avLst/>
          </a:prstGeo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1" name="Slide Number Placeholder 5">
            <a:extLst>
              <a:ext uri="{FF2B5EF4-FFF2-40B4-BE49-F238E27FC236}">
                <a16:creationId xmlns:a16="http://schemas.microsoft.com/office/drawing/2014/main" id="{B1C7B1A4-1F73-444B-90A7-C7861A9082EB}"/>
              </a:ext>
            </a:extLst>
          </p:cNvPr>
          <p:cNvSpPr>
            <a:spLocks noGrp="1"/>
          </p:cNvSpPr>
          <p:nvPr>
            <p:ph type="sldNum" sz="quarter" idx="4"/>
          </p:nvPr>
        </p:nvSpPr>
        <p:spPr>
          <a:xfrm>
            <a:off x="9753600" y="6492876"/>
            <a:ext cx="2438400" cy="365125"/>
          </a:xfrm>
          <a:prstGeom prst="rect">
            <a:avLst/>
          </a:prstGeom>
        </p:spPr>
        <p:txBody>
          <a:bodyPr rIns="182880"/>
          <a:lstStyle>
            <a:lvl1pPr algn="r">
              <a:defRPr sz="1200">
                <a:solidFill>
                  <a:schemeClr val="bg1"/>
                </a:solidFill>
                <a:latin typeface="Arial" panose="020B0604020202020204" pitchFamily="34" charset="0"/>
                <a:cs typeface="Arial" panose="020B0604020202020204" pitchFamily="34" charset="0"/>
              </a:defRPr>
            </a:lvl1pPr>
          </a:lstStyle>
          <a:p>
            <a:fld id="{C8B0C29F-8A2C-44A6-9CE3-083C28E2AC18}" type="slidenum">
              <a:rPr lang="en-US" smtClean="0"/>
              <a:pPr/>
              <a:t>‹#›</a:t>
            </a:fld>
            <a:endParaRPr lang="en-US"/>
          </a:p>
        </p:txBody>
      </p:sp>
    </p:spTree>
    <p:extLst>
      <p:ext uri="{BB962C8B-B14F-4D97-AF65-F5344CB8AC3E}">
        <p14:creationId xmlns:p14="http://schemas.microsoft.com/office/powerpoint/2010/main" val="1863216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B207B-1A75-2A38-0727-0C116A46C211}"/>
              </a:ext>
            </a:extLst>
          </p:cNvPr>
          <p:cNvSpPr>
            <a:spLocks noGrp="1"/>
          </p:cNvSpPr>
          <p:nvPr>
            <p:ph type="title"/>
          </p:nvPr>
        </p:nvSpPr>
        <p:spPr>
          <a:xfrm>
            <a:off x="6506518" y="363537"/>
            <a:ext cx="5530774" cy="1325563"/>
          </a:xfrm>
        </p:spPr>
        <p:txBody>
          <a:bodyPr/>
          <a:lstStyle>
            <a:lvl1pPr>
              <a:defRPr b="1"/>
            </a:lvl1pPr>
          </a:lstStyle>
          <a:p>
            <a:r>
              <a:rPr lang="en-US" dirty="0"/>
              <a:t>Click to edit Master title style</a:t>
            </a:r>
          </a:p>
        </p:txBody>
      </p:sp>
      <p:sp>
        <p:nvSpPr>
          <p:cNvPr id="3" name="Footer Placeholder 2">
            <a:extLst>
              <a:ext uri="{FF2B5EF4-FFF2-40B4-BE49-F238E27FC236}">
                <a16:creationId xmlns:a16="http://schemas.microsoft.com/office/drawing/2014/main" id="{23358B5A-9FD2-1505-0BDE-F4F74941E159}"/>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C370FA64-3B44-C521-E160-3F9DADE94E99}"/>
              </a:ext>
            </a:extLst>
          </p:cNvPr>
          <p:cNvSpPr>
            <a:spLocks noGrp="1"/>
          </p:cNvSpPr>
          <p:nvPr>
            <p:ph type="sldNum" sz="quarter" idx="11"/>
          </p:nvPr>
        </p:nvSpPr>
        <p:spPr/>
        <p:txBody>
          <a:bodyPr/>
          <a:lstStyle/>
          <a:p>
            <a:fld id="{9BB57B47-299C-4595-95B9-82A370484D74}" type="slidenum">
              <a:rPr lang="en-US" smtClean="0"/>
              <a:t>‹#›</a:t>
            </a:fld>
            <a:endParaRPr lang="en-US" dirty="0"/>
          </a:p>
        </p:txBody>
      </p:sp>
      <p:sp>
        <p:nvSpPr>
          <p:cNvPr id="6" name="Picture Placeholder 5">
            <a:extLst>
              <a:ext uri="{FF2B5EF4-FFF2-40B4-BE49-F238E27FC236}">
                <a16:creationId xmlns:a16="http://schemas.microsoft.com/office/drawing/2014/main" id="{4C2D902A-EE4F-8D43-28C0-D6996AD299AF}"/>
              </a:ext>
            </a:extLst>
          </p:cNvPr>
          <p:cNvSpPr>
            <a:spLocks noGrp="1"/>
          </p:cNvSpPr>
          <p:nvPr>
            <p:ph type="pic" sz="quarter" idx="12"/>
          </p:nvPr>
        </p:nvSpPr>
        <p:spPr>
          <a:xfrm>
            <a:off x="1999457" y="1253331"/>
            <a:ext cx="4392036" cy="4351337"/>
          </a:xfrm>
        </p:spPr>
        <p:txBody>
          <a:bodyPr/>
          <a:lstStyle/>
          <a:p>
            <a:r>
              <a:rPr lang="en-US" dirty="0"/>
              <a:t>Click icon to add picture</a:t>
            </a:r>
          </a:p>
        </p:txBody>
      </p:sp>
      <p:sp>
        <p:nvSpPr>
          <p:cNvPr id="7" name="Text Placeholder 2">
            <a:extLst>
              <a:ext uri="{FF2B5EF4-FFF2-40B4-BE49-F238E27FC236}">
                <a16:creationId xmlns:a16="http://schemas.microsoft.com/office/drawing/2014/main" id="{3B004300-A5F8-E2FF-2DF0-E9C085EB4139}"/>
              </a:ext>
            </a:extLst>
          </p:cNvPr>
          <p:cNvSpPr>
            <a:spLocks noGrp="1"/>
          </p:cNvSpPr>
          <p:nvPr>
            <p:ph idx="1"/>
          </p:nvPr>
        </p:nvSpPr>
        <p:spPr>
          <a:xfrm>
            <a:off x="6506517" y="1825625"/>
            <a:ext cx="5530775"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08813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bg1">
            <a:alpha val="93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B207B-1A75-2A38-0727-0C116A46C211}"/>
              </a:ext>
            </a:extLst>
          </p:cNvPr>
          <p:cNvSpPr>
            <a:spLocks noGrp="1"/>
          </p:cNvSpPr>
          <p:nvPr>
            <p:ph type="title"/>
          </p:nvPr>
        </p:nvSpPr>
        <p:spPr>
          <a:xfrm>
            <a:off x="347758" y="136525"/>
            <a:ext cx="5530774" cy="1325563"/>
          </a:xfrm>
        </p:spPr>
        <p:txBody>
          <a:bodyPr/>
          <a:lstStyle>
            <a:lvl1pPr>
              <a:defRPr b="1"/>
            </a:lvl1pPr>
          </a:lstStyle>
          <a:p>
            <a:r>
              <a:rPr lang="en-US" dirty="0"/>
              <a:t>Click to edit Master title style</a:t>
            </a:r>
          </a:p>
        </p:txBody>
      </p:sp>
      <p:sp>
        <p:nvSpPr>
          <p:cNvPr id="3" name="Footer Placeholder 2">
            <a:extLst>
              <a:ext uri="{FF2B5EF4-FFF2-40B4-BE49-F238E27FC236}">
                <a16:creationId xmlns:a16="http://schemas.microsoft.com/office/drawing/2014/main" id="{23358B5A-9FD2-1505-0BDE-F4F74941E159}"/>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C370FA64-3B44-C521-E160-3F9DADE94E99}"/>
              </a:ext>
            </a:extLst>
          </p:cNvPr>
          <p:cNvSpPr>
            <a:spLocks noGrp="1"/>
          </p:cNvSpPr>
          <p:nvPr>
            <p:ph type="sldNum" sz="quarter" idx="11"/>
          </p:nvPr>
        </p:nvSpPr>
        <p:spPr/>
        <p:txBody>
          <a:bodyPr/>
          <a:lstStyle/>
          <a:p>
            <a:fld id="{9BB57B47-299C-4595-95B9-82A370484D74}" type="slidenum">
              <a:rPr lang="en-US" smtClean="0"/>
              <a:t>‹#›</a:t>
            </a:fld>
            <a:endParaRPr lang="en-US" dirty="0"/>
          </a:p>
        </p:txBody>
      </p:sp>
      <p:sp>
        <p:nvSpPr>
          <p:cNvPr id="6" name="Picture Placeholder 5">
            <a:extLst>
              <a:ext uri="{FF2B5EF4-FFF2-40B4-BE49-F238E27FC236}">
                <a16:creationId xmlns:a16="http://schemas.microsoft.com/office/drawing/2014/main" id="{4C2D902A-EE4F-8D43-28C0-D6996AD299AF}"/>
              </a:ext>
            </a:extLst>
          </p:cNvPr>
          <p:cNvSpPr>
            <a:spLocks noGrp="1"/>
          </p:cNvSpPr>
          <p:nvPr>
            <p:ph type="pic" sz="quarter" idx="12"/>
          </p:nvPr>
        </p:nvSpPr>
        <p:spPr>
          <a:xfrm>
            <a:off x="6139296" y="391887"/>
            <a:ext cx="5530772" cy="5558064"/>
          </a:xfrm>
        </p:spPr>
        <p:txBody>
          <a:bodyPr/>
          <a:lstStyle/>
          <a:p>
            <a:r>
              <a:rPr lang="en-US" dirty="0"/>
              <a:t>Click icon to add picture</a:t>
            </a:r>
          </a:p>
        </p:txBody>
      </p:sp>
      <p:sp>
        <p:nvSpPr>
          <p:cNvPr id="7" name="Text Placeholder 2">
            <a:extLst>
              <a:ext uri="{FF2B5EF4-FFF2-40B4-BE49-F238E27FC236}">
                <a16:creationId xmlns:a16="http://schemas.microsoft.com/office/drawing/2014/main" id="{3B004300-A5F8-E2FF-2DF0-E9C085EB4139}"/>
              </a:ext>
            </a:extLst>
          </p:cNvPr>
          <p:cNvSpPr>
            <a:spLocks noGrp="1"/>
          </p:cNvSpPr>
          <p:nvPr>
            <p:ph idx="1"/>
          </p:nvPr>
        </p:nvSpPr>
        <p:spPr>
          <a:xfrm>
            <a:off x="347757" y="1598613"/>
            <a:ext cx="553077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4063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E3D6F-D653-A1F8-B486-25C2B5720ECD}"/>
              </a:ext>
            </a:extLst>
          </p:cNvPr>
          <p:cNvSpPr>
            <a:spLocks noGrp="1"/>
          </p:cNvSpPr>
          <p:nvPr>
            <p:ph type="title"/>
          </p:nvPr>
        </p:nvSpPr>
        <p:spPr>
          <a:xfrm>
            <a:off x="609601" y="136525"/>
            <a:ext cx="11506200" cy="1325563"/>
          </a:xfrm>
        </p:spPr>
        <p:txBody>
          <a:bodyPr/>
          <a:lstStyle>
            <a:lvl1pPr>
              <a:defRPr b="1"/>
            </a:lvl1pPr>
          </a:lstStyle>
          <a:p>
            <a:r>
              <a:rPr lang="en-US"/>
              <a:t>Click to edit Master title style</a:t>
            </a:r>
          </a:p>
        </p:txBody>
      </p:sp>
      <p:sp>
        <p:nvSpPr>
          <p:cNvPr id="3" name="Footer Placeholder 2">
            <a:extLst>
              <a:ext uri="{FF2B5EF4-FFF2-40B4-BE49-F238E27FC236}">
                <a16:creationId xmlns:a16="http://schemas.microsoft.com/office/drawing/2014/main" id="{BB7BE3B5-8178-EEBE-D683-02F4570394DD}"/>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2AA6C26C-5D5D-17FB-0063-F55D42162225}"/>
              </a:ext>
            </a:extLst>
          </p:cNvPr>
          <p:cNvSpPr>
            <a:spLocks noGrp="1"/>
          </p:cNvSpPr>
          <p:nvPr>
            <p:ph type="sldNum" sz="quarter" idx="11"/>
          </p:nvPr>
        </p:nvSpPr>
        <p:spPr/>
        <p:txBody>
          <a:bodyPr/>
          <a:lstStyle/>
          <a:p>
            <a:fld id="{9BB57B47-299C-4595-95B9-82A370484D74}" type="slidenum">
              <a:rPr lang="en-US" smtClean="0"/>
              <a:t>‹#›</a:t>
            </a:fld>
            <a:endParaRPr lang="en-US" dirty="0"/>
          </a:p>
        </p:txBody>
      </p:sp>
    </p:spTree>
    <p:extLst>
      <p:ext uri="{BB962C8B-B14F-4D97-AF65-F5344CB8AC3E}">
        <p14:creationId xmlns:p14="http://schemas.microsoft.com/office/powerpoint/2010/main" val="7474908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E3D6F-D653-A1F8-B486-25C2B5720ECD}"/>
              </a:ext>
            </a:extLst>
          </p:cNvPr>
          <p:cNvSpPr>
            <a:spLocks noGrp="1"/>
          </p:cNvSpPr>
          <p:nvPr>
            <p:ph type="title"/>
          </p:nvPr>
        </p:nvSpPr>
        <p:spPr>
          <a:xfrm>
            <a:off x="609601" y="136525"/>
            <a:ext cx="11506200" cy="1325563"/>
          </a:xfrm>
        </p:spPr>
        <p:txBody>
          <a:bodyPr/>
          <a:lstStyle>
            <a:lvl1pPr>
              <a:defRPr b="1"/>
            </a:lvl1pPr>
          </a:lstStyle>
          <a:p>
            <a:r>
              <a:rPr lang="en-US"/>
              <a:t>Click to edit Master title style</a:t>
            </a:r>
          </a:p>
        </p:txBody>
      </p:sp>
      <p:sp>
        <p:nvSpPr>
          <p:cNvPr id="3" name="Footer Placeholder 2">
            <a:extLst>
              <a:ext uri="{FF2B5EF4-FFF2-40B4-BE49-F238E27FC236}">
                <a16:creationId xmlns:a16="http://schemas.microsoft.com/office/drawing/2014/main" id="{BB7BE3B5-8178-EEBE-D683-02F4570394DD}"/>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2AA6C26C-5D5D-17FB-0063-F55D42162225}"/>
              </a:ext>
            </a:extLst>
          </p:cNvPr>
          <p:cNvSpPr>
            <a:spLocks noGrp="1"/>
          </p:cNvSpPr>
          <p:nvPr>
            <p:ph type="sldNum" sz="quarter" idx="11"/>
          </p:nvPr>
        </p:nvSpPr>
        <p:spPr/>
        <p:txBody>
          <a:bodyPr/>
          <a:lstStyle/>
          <a:p>
            <a:fld id="{9BB57B47-299C-4595-95B9-82A370484D74}" type="slidenum">
              <a:rPr lang="en-US" smtClean="0"/>
              <a:t>‹#›</a:t>
            </a:fld>
            <a:endParaRPr lang="en-US" dirty="0"/>
          </a:p>
        </p:txBody>
      </p:sp>
      <p:sp>
        <p:nvSpPr>
          <p:cNvPr id="5" name="Text Placeholder 2">
            <a:extLst>
              <a:ext uri="{FF2B5EF4-FFF2-40B4-BE49-F238E27FC236}">
                <a16:creationId xmlns:a16="http://schemas.microsoft.com/office/drawing/2014/main" id="{C4CF6F31-3718-C893-88F7-80A5DE6F16F1}"/>
              </a:ext>
            </a:extLst>
          </p:cNvPr>
          <p:cNvSpPr>
            <a:spLocks noGrp="1"/>
          </p:cNvSpPr>
          <p:nvPr>
            <p:ph idx="1"/>
          </p:nvPr>
        </p:nvSpPr>
        <p:spPr>
          <a:xfrm>
            <a:off x="603608" y="1676400"/>
            <a:ext cx="553077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86445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238C4-29E9-B6A1-93C5-404DE1D377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356FD6C-9157-B203-99BF-6A51A47C591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1A443D-15A6-9F56-27DC-C92893309557}"/>
              </a:ext>
            </a:extLst>
          </p:cNvPr>
          <p:cNvSpPr>
            <a:spLocks noGrp="1"/>
          </p:cNvSpPr>
          <p:nvPr>
            <p:ph type="dt" sz="half" idx="10"/>
          </p:nvPr>
        </p:nvSpPr>
        <p:spPr/>
        <p:txBody>
          <a:bodyPr/>
          <a:lstStyle/>
          <a:p>
            <a:fld id="{41EB7E90-8E3A-49DC-A6C1-20568E9C559E}" type="datetime1">
              <a:rPr lang="en-US" smtClean="0"/>
              <a:t>1/29/2025</a:t>
            </a:fld>
            <a:endParaRPr lang="en-US"/>
          </a:p>
        </p:txBody>
      </p:sp>
      <p:sp>
        <p:nvSpPr>
          <p:cNvPr id="5" name="Footer Placeholder 4">
            <a:extLst>
              <a:ext uri="{FF2B5EF4-FFF2-40B4-BE49-F238E27FC236}">
                <a16:creationId xmlns:a16="http://schemas.microsoft.com/office/drawing/2014/main" id="{6CDE15E2-BC77-B694-F4C5-3051125789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DD1D87-D720-DBF3-BE3C-D76FA801E5B5}"/>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3464542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54ED8-5BD1-D319-6ED0-0687F2E7C4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AE861D-885D-890F-FB46-4F64FE2E561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74F2613-0F74-FED7-DEC5-F18C747BA00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0CA5CF-CFCB-9E2E-73C6-DF4EBD368E94}"/>
              </a:ext>
            </a:extLst>
          </p:cNvPr>
          <p:cNvSpPr>
            <a:spLocks noGrp="1"/>
          </p:cNvSpPr>
          <p:nvPr>
            <p:ph type="dt" sz="half" idx="10"/>
          </p:nvPr>
        </p:nvSpPr>
        <p:spPr/>
        <p:txBody>
          <a:bodyPr/>
          <a:lstStyle/>
          <a:p>
            <a:fld id="{D107861F-BDF9-4381-9377-B3A9B8357219}" type="datetime1">
              <a:rPr lang="en-US" smtClean="0"/>
              <a:t>1/29/2025</a:t>
            </a:fld>
            <a:endParaRPr lang="en-US"/>
          </a:p>
        </p:txBody>
      </p:sp>
      <p:sp>
        <p:nvSpPr>
          <p:cNvPr id="6" name="Footer Placeholder 5">
            <a:extLst>
              <a:ext uri="{FF2B5EF4-FFF2-40B4-BE49-F238E27FC236}">
                <a16:creationId xmlns:a16="http://schemas.microsoft.com/office/drawing/2014/main" id="{8044CE27-4B53-78A8-CFAD-04968F6CA3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DEFEA5-F47A-5231-687F-1919FE2EEC57}"/>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25724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7EAF6-5CE8-1FD3-0F69-0CED8576E3C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4EA94C-94D5-1346-EC27-872FA7C4CB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D5B0F1-D7B5-C6CB-16E3-ABBF4B2EB4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33E5AC9-83BA-13AD-5FB2-79679E47A1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44E3D8-DED3-EB78-CBAA-D8C0550B51B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B9E4D5-9FEF-CF57-CA11-03282B11C647}"/>
              </a:ext>
            </a:extLst>
          </p:cNvPr>
          <p:cNvSpPr>
            <a:spLocks noGrp="1"/>
          </p:cNvSpPr>
          <p:nvPr>
            <p:ph type="dt" sz="half" idx="10"/>
          </p:nvPr>
        </p:nvSpPr>
        <p:spPr/>
        <p:txBody>
          <a:bodyPr/>
          <a:lstStyle/>
          <a:p>
            <a:fld id="{A5670BE0-E936-468A-9DFC-D97BC2B1DFED}" type="datetime1">
              <a:rPr lang="en-US" smtClean="0"/>
              <a:t>1/29/2025</a:t>
            </a:fld>
            <a:endParaRPr lang="en-US"/>
          </a:p>
        </p:txBody>
      </p:sp>
      <p:sp>
        <p:nvSpPr>
          <p:cNvPr id="8" name="Footer Placeholder 7">
            <a:extLst>
              <a:ext uri="{FF2B5EF4-FFF2-40B4-BE49-F238E27FC236}">
                <a16:creationId xmlns:a16="http://schemas.microsoft.com/office/drawing/2014/main" id="{BA1BC5DE-17F2-3E99-4C53-B5137B2226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DA09B3-5BBD-EC9F-561C-C56F4C515463}"/>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3391070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612CE-7659-1DDB-AFFE-563447A7BA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4F16A6-30B0-DFD8-4C95-8504AA349D7C}"/>
              </a:ext>
            </a:extLst>
          </p:cNvPr>
          <p:cNvSpPr>
            <a:spLocks noGrp="1"/>
          </p:cNvSpPr>
          <p:nvPr>
            <p:ph type="dt" sz="half" idx="10"/>
          </p:nvPr>
        </p:nvSpPr>
        <p:spPr/>
        <p:txBody>
          <a:bodyPr/>
          <a:lstStyle/>
          <a:p>
            <a:fld id="{3D5FCE1E-5EDD-4072-B754-EA27DEE021A0}" type="datetime1">
              <a:rPr lang="en-US" smtClean="0"/>
              <a:t>1/29/2025</a:t>
            </a:fld>
            <a:endParaRPr lang="en-US"/>
          </a:p>
        </p:txBody>
      </p:sp>
      <p:sp>
        <p:nvSpPr>
          <p:cNvPr id="4" name="Footer Placeholder 3">
            <a:extLst>
              <a:ext uri="{FF2B5EF4-FFF2-40B4-BE49-F238E27FC236}">
                <a16:creationId xmlns:a16="http://schemas.microsoft.com/office/drawing/2014/main" id="{52F1E124-1AF9-7992-F5D5-BB064694D9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14238D-BA5B-D8F7-8312-4BD961C53EBA}"/>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705085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915583-A369-AF94-22C4-CA1CAD1F42F3}"/>
              </a:ext>
            </a:extLst>
          </p:cNvPr>
          <p:cNvSpPr>
            <a:spLocks noGrp="1"/>
          </p:cNvSpPr>
          <p:nvPr>
            <p:ph type="dt" sz="half" idx="10"/>
          </p:nvPr>
        </p:nvSpPr>
        <p:spPr/>
        <p:txBody>
          <a:bodyPr/>
          <a:lstStyle/>
          <a:p>
            <a:fld id="{9676B4CF-DAC9-47A7-83FC-2EE8464F27C3}" type="datetime1">
              <a:rPr lang="en-US" smtClean="0"/>
              <a:t>1/29/2025</a:t>
            </a:fld>
            <a:endParaRPr lang="en-US"/>
          </a:p>
        </p:txBody>
      </p:sp>
      <p:sp>
        <p:nvSpPr>
          <p:cNvPr id="3" name="Footer Placeholder 2">
            <a:extLst>
              <a:ext uri="{FF2B5EF4-FFF2-40B4-BE49-F238E27FC236}">
                <a16:creationId xmlns:a16="http://schemas.microsoft.com/office/drawing/2014/main" id="{18B54299-C425-E0F8-646F-2BBA28E7AEF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91C366-F506-D348-842F-FEE959417D9F}"/>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3361288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9C221-8774-CF6E-49A3-38F10620D2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22C3D31-4AD5-279E-507F-BCFEEEC10E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3EF6B1-803D-F11E-FAE1-091126B606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639360-40BE-480E-0501-2B6F4ADC427B}"/>
              </a:ext>
            </a:extLst>
          </p:cNvPr>
          <p:cNvSpPr>
            <a:spLocks noGrp="1"/>
          </p:cNvSpPr>
          <p:nvPr>
            <p:ph type="dt" sz="half" idx="10"/>
          </p:nvPr>
        </p:nvSpPr>
        <p:spPr/>
        <p:txBody>
          <a:bodyPr/>
          <a:lstStyle/>
          <a:p>
            <a:fld id="{A0549D4E-7A74-4C27-8CF9-79A311E70489}" type="datetime1">
              <a:rPr lang="en-US" smtClean="0"/>
              <a:t>1/29/2025</a:t>
            </a:fld>
            <a:endParaRPr lang="en-US"/>
          </a:p>
        </p:txBody>
      </p:sp>
      <p:sp>
        <p:nvSpPr>
          <p:cNvPr id="6" name="Footer Placeholder 5">
            <a:extLst>
              <a:ext uri="{FF2B5EF4-FFF2-40B4-BE49-F238E27FC236}">
                <a16:creationId xmlns:a16="http://schemas.microsoft.com/office/drawing/2014/main" id="{567132A3-EE3C-A55D-6097-D23F9662BB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BD69BB-1D48-7D71-1ECB-113E04A23535}"/>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733246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34D6A-065A-E7D9-E14E-53517C60CC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52291C-2EC6-9D83-68B2-29A03E0EB6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93EF4B7-7E59-BD16-CF62-657A3D82EC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F238BA-1945-049A-2A2A-3277D43CE2E3}"/>
              </a:ext>
            </a:extLst>
          </p:cNvPr>
          <p:cNvSpPr>
            <a:spLocks noGrp="1"/>
          </p:cNvSpPr>
          <p:nvPr>
            <p:ph type="dt" sz="half" idx="10"/>
          </p:nvPr>
        </p:nvSpPr>
        <p:spPr/>
        <p:txBody>
          <a:bodyPr/>
          <a:lstStyle/>
          <a:p>
            <a:fld id="{92C3ACB9-E604-4C50-A2BA-FD1D2CADBEFA}" type="datetime1">
              <a:rPr lang="en-US" smtClean="0"/>
              <a:t>1/29/2025</a:t>
            </a:fld>
            <a:endParaRPr lang="en-US"/>
          </a:p>
        </p:txBody>
      </p:sp>
      <p:sp>
        <p:nvSpPr>
          <p:cNvPr id="6" name="Footer Placeholder 5">
            <a:extLst>
              <a:ext uri="{FF2B5EF4-FFF2-40B4-BE49-F238E27FC236}">
                <a16:creationId xmlns:a16="http://schemas.microsoft.com/office/drawing/2014/main" id="{02CCDDF3-A374-9DB7-770C-E7885E4686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29D748-9107-1B78-7F08-8C309264BFD3}"/>
              </a:ext>
            </a:extLst>
          </p:cNvPr>
          <p:cNvSpPr>
            <a:spLocks noGrp="1"/>
          </p:cNvSpPr>
          <p:nvPr>
            <p:ph type="sldNum" sz="quarter" idx="12"/>
          </p:nvPr>
        </p:nvSpPr>
        <p:spPr/>
        <p:txBody>
          <a:bodyPr/>
          <a:lstStyle/>
          <a:p>
            <a:fld id="{EAE81216-9D9C-418C-AF3C-73483AAAEAFC}" type="slidenum">
              <a:rPr lang="en-US" smtClean="0"/>
              <a:t>‹#›</a:t>
            </a:fld>
            <a:endParaRPr lang="en-US"/>
          </a:p>
        </p:txBody>
      </p:sp>
    </p:spTree>
    <p:extLst>
      <p:ext uri="{BB962C8B-B14F-4D97-AF65-F5344CB8AC3E}">
        <p14:creationId xmlns:p14="http://schemas.microsoft.com/office/powerpoint/2010/main" val="3002095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9.xml"/><Relationship Id="rId7" Type="http://schemas.openxmlformats.org/officeDocument/2006/relationships/image" Target="../media/image3.sv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2.png"/><Relationship Id="rId5" Type="http://schemas.openxmlformats.org/officeDocument/2006/relationships/theme" Target="../theme/theme3.xml"/><Relationship Id="rId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4.xml"/><Relationship Id="rId1" Type="http://schemas.openxmlformats.org/officeDocument/2006/relationships/slideLayout" Target="../slideLayouts/slideLayout21.xml"/><Relationship Id="rId4"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4.xml"/><Relationship Id="rId7" Type="http://schemas.openxmlformats.org/officeDocument/2006/relationships/image" Target="../media/image3.sv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2.png"/><Relationship Id="rId5" Type="http://schemas.openxmlformats.org/officeDocument/2006/relationships/theme" Target="../theme/theme5.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7B2D37-141B-5B43-4FE6-7D0C8699B7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9D656B3-3CE0-78D2-518D-AD540389EC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DA2167-CA88-4713-BADD-68F1B6874F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3FE8AB7-1844-4787-9FB4-4494EA5197C6}" type="datetime1">
              <a:rPr lang="en-US" smtClean="0"/>
              <a:t>1/29/2025</a:t>
            </a:fld>
            <a:endParaRPr lang="en-US"/>
          </a:p>
        </p:txBody>
      </p:sp>
      <p:sp>
        <p:nvSpPr>
          <p:cNvPr id="5" name="Footer Placeholder 4">
            <a:extLst>
              <a:ext uri="{FF2B5EF4-FFF2-40B4-BE49-F238E27FC236}">
                <a16:creationId xmlns:a16="http://schemas.microsoft.com/office/drawing/2014/main" id="{965A14E7-54C4-16E7-907C-519C26CD93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1B344C4-429B-68FA-40B2-2DB2142BB0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AE81216-9D9C-418C-AF3C-73483AAAEAFC}" type="slidenum">
              <a:rPr lang="en-US" smtClean="0"/>
              <a:t>‹#›</a:t>
            </a:fld>
            <a:endParaRPr lang="en-US"/>
          </a:p>
        </p:txBody>
      </p:sp>
    </p:spTree>
    <p:extLst>
      <p:ext uri="{BB962C8B-B14F-4D97-AF65-F5344CB8AC3E}">
        <p14:creationId xmlns:p14="http://schemas.microsoft.com/office/powerpoint/2010/main" val="1999328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5149733"/>
            <a:ext cx="12192000" cy="1708265"/>
          </a:xfrm>
          <a:prstGeom prst="rect">
            <a:avLst/>
          </a:prstGeom>
        </p:spPr>
      </p:pic>
      <p:sp>
        <p:nvSpPr>
          <p:cNvPr id="2" name="Holder 2"/>
          <p:cNvSpPr>
            <a:spLocks noGrp="1"/>
          </p:cNvSpPr>
          <p:nvPr>
            <p:ph type="title"/>
          </p:nvPr>
        </p:nvSpPr>
        <p:spPr>
          <a:xfrm>
            <a:off x="2798445" y="-51104"/>
            <a:ext cx="6593205" cy="781050"/>
          </a:xfrm>
          <a:prstGeom prst="rect">
            <a:avLst/>
          </a:prstGeom>
        </p:spPr>
        <p:txBody>
          <a:bodyPr wrap="square" lIns="0" tIns="0" rIns="0" bIns="0">
            <a:spAutoFit/>
          </a:bodyPr>
          <a:lstStyle>
            <a:lvl1pPr>
              <a:defRPr sz="2850" b="1" i="0">
                <a:solidFill>
                  <a:schemeClr val="tx1"/>
                </a:solidFill>
                <a:latin typeface="Calibri"/>
                <a:cs typeface="Calibri"/>
              </a:defRPr>
            </a:lvl1pPr>
          </a:lstStyle>
          <a:p>
            <a:endParaRPr/>
          </a:p>
        </p:txBody>
      </p:sp>
      <p:sp>
        <p:nvSpPr>
          <p:cNvPr id="3" name="Holder 3"/>
          <p:cNvSpPr>
            <a:spLocks noGrp="1"/>
          </p:cNvSpPr>
          <p:nvPr>
            <p:ph type="body" idx="1"/>
          </p:nvPr>
        </p:nvSpPr>
        <p:spPr>
          <a:xfrm>
            <a:off x="1365503" y="1485900"/>
            <a:ext cx="10017760" cy="428942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46049" y="6484508"/>
            <a:ext cx="3229635" cy="289560"/>
          </a:xfrm>
          <a:prstGeom prst="rect">
            <a:avLst/>
          </a:prstGeom>
        </p:spPr>
        <p:txBody>
          <a:bodyPr wrap="square" lIns="0" tIns="0" rIns="0" bIns="0">
            <a:spAutoFit/>
          </a:bodyPr>
          <a:lstStyle>
            <a:lvl1pPr>
              <a:defRPr sz="1100" b="0" i="0">
                <a:solidFill>
                  <a:schemeClr val="bg1"/>
                </a:solidFill>
                <a:latin typeface="Century Gothic"/>
                <a:cs typeface="Century Gothic"/>
              </a:defRPr>
            </a:lvl1pPr>
          </a:lstStyle>
          <a:p>
            <a:pPr marL="19685">
              <a:lnSpc>
                <a:spcPct val="100000"/>
              </a:lnSpc>
              <a:spcBef>
                <a:spcPts val="110"/>
              </a:spcBef>
            </a:pPr>
            <a:endParaRPr spc="-10" dirty="0"/>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44239759-FA71-4147-AECB-9FE29FBD3D81}" type="datetime1">
              <a:rPr lang="en-US" smtClean="0"/>
              <a:t>1/29/2025</a:t>
            </a:fld>
            <a:endParaRPr lang="en-US"/>
          </a:p>
        </p:txBody>
      </p:sp>
      <p:sp>
        <p:nvSpPr>
          <p:cNvPr id="6" name="Holder 6"/>
          <p:cNvSpPr>
            <a:spLocks noGrp="1"/>
          </p:cNvSpPr>
          <p:nvPr>
            <p:ph type="sldNum" sz="quarter" idx="7"/>
          </p:nvPr>
        </p:nvSpPr>
        <p:spPr>
          <a:xfrm>
            <a:off x="11629390" y="6484508"/>
            <a:ext cx="244983" cy="198120"/>
          </a:xfrm>
          <a:prstGeom prst="rect">
            <a:avLst/>
          </a:prstGeom>
        </p:spPr>
        <p:txBody>
          <a:bodyPr wrap="square" lIns="0" tIns="0" rIns="0" bIns="0">
            <a:spAutoFit/>
          </a:bodyPr>
          <a:lstStyle>
            <a:lvl1pPr>
              <a:defRPr sz="1100" b="0" i="0">
                <a:solidFill>
                  <a:schemeClr val="bg1"/>
                </a:solidFill>
                <a:latin typeface="Century Gothic"/>
                <a:cs typeface="Century Gothic"/>
              </a:defRPr>
            </a:lvl1pPr>
          </a:lstStyle>
          <a:p>
            <a:pPr marL="115570">
              <a:lnSpc>
                <a:spcPct val="100000"/>
              </a:lnSpc>
              <a:spcBef>
                <a:spcPts val="110"/>
              </a:spcBef>
            </a:pPr>
            <a:fld id="{81D60167-4931-47E6-BA6A-407CBD079E47}" type="slidenum">
              <a:rPr spc="-50" dirty="0"/>
              <a:t>‹#›</a:t>
            </a:fld>
            <a:endParaRPr spc="-50" dirty="0"/>
          </a:p>
        </p:txBody>
      </p:sp>
    </p:spTree>
    <p:extLst>
      <p:ext uri="{BB962C8B-B14F-4D97-AF65-F5344CB8AC3E}">
        <p14:creationId xmlns:p14="http://schemas.microsoft.com/office/powerpoint/2010/main" val="3872107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84DF6F-C0A2-6F3E-70FE-6925B9AE0167}"/>
              </a:ext>
            </a:extLst>
          </p:cNvPr>
          <p:cNvSpPr/>
          <p:nvPr userDrawn="1"/>
        </p:nvSpPr>
        <p:spPr>
          <a:xfrm>
            <a:off x="1017" y="0"/>
            <a:ext cx="12212097" cy="5490403"/>
          </a:xfrm>
          <a:prstGeom prst="rect">
            <a:avLst/>
          </a:prstGeom>
          <a:gradFill flip="none" rotWithShape="1">
            <a:gsLst>
              <a:gs pos="0">
                <a:schemeClr val="bg1">
                  <a:alpha val="0"/>
                </a:schemeClr>
              </a:gs>
              <a:gs pos="100000">
                <a:srgbClr val="0772BA"/>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4">
            <a:extLst>
              <a:ext uri="{FF2B5EF4-FFF2-40B4-BE49-F238E27FC236}">
                <a16:creationId xmlns:a16="http://schemas.microsoft.com/office/drawing/2014/main" id="{E6FEFEE9-0F70-CB1B-40B1-28B5C9B34534}"/>
              </a:ext>
            </a:extLst>
          </p:cNvPr>
          <p:cNvPicPr>
            <a:picLocks/>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72062" t="4565" r="7707" b="55049"/>
          <a:stretch/>
        </p:blipFill>
        <p:spPr>
          <a:xfrm>
            <a:off x="0" y="0"/>
            <a:ext cx="5685483" cy="6858000"/>
          </a:xfrm>
          <a:prstGeom prst="rect">
            <a:avLst/>
          </a:prstGeom>
        </p:spPr>
      </p:pic>
      <p:sp>
        <p:nvSpPr>
          <p:cNvPr id="2" name="Title Placeholder 1">
            <a:extLst>
              <a:ext uri="{FF2B5EF4-FFF2-40B4-BE49-F238E27FC236}">
                <a16:creationId xmlns:a16="http://schemas.microsoft.com/office/drawing/2014/main" id="{9CFF790D-1B06-B05E-8DA4-C2BE2D442250}"/>
              </a:ext>
            </a:extLst>
          </p:cNvPr>
          <p:cNvSpPr>
            <a:spLocks noGrp="1"/>
          </p:cNvSpPr>
          <p:nvPr>
            <p:ph type="title"/>
          </p:nvPr>
        </p:nvSpPr>
        <p:spPr>
          <a:xfrm>
            <a:off x="6506518" y="363537"/>
            <a:ext cx="5507181" cy="1325563"/>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6890B8FC-3EF2-B6A3-5B43-7A4C5AF79A95}"/>
              </a:ext>
            </a:extLst>
          </p:cNvPr>
          <p:cNvSpPr>
            <a:spLocks noGrp="1"/>
          </p:cNvSpPr>
          <p:nvPr>
            <p:ph type="body" idx="1"/>
          </p:nvPr>
        </p:nvSpPr>
        <p:spPr>
          <a:xfrm>
            <a:off x="6506517" y="1825625"/>
            <a:ext cx="5530775"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9C939DF-5898-C4C4-7E91-F97ADB874F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4FDDA06-9B11-F422-6464-830A9E785B92}"/>
              </a:ext>
            </a:extLst>
          </p:cNvPr>
          <p:cNvSpPr>
            <a:spLocks noGrp="1"/>
          </p:cNvSpPr>
          <p:nvPr>
            <p:ph type="sldNum" sz="quarter" idx="4"/>
          </p:nvPr>
        </p:nvSpPr>
        <p:spPr>
          <a:xfrm>
            <a:off x="9414616"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B57B47-299C-4595-95B9-82A370484D74}" type="slidenum">
              <a:rPr lang="en-US" smtClean="0"/>
              <a:t>‹#›</a:t>
            </a:fld>
            <a:endParaRPr lang="en-US"/>
          </a:p>
        </p:txBody>
      </p:sp>
      <p:pic>
        <p:nvPicPr>
          <p:cNvPr id="4" name="Picture 3">
            <a:extLst>
              <a:ext uri="{FF2B5EF4-FFF2-40B4-BE49-F238E27FC236}">
                <a16:creationId xmlns:a16="http://schemas.microsoft.com/office/drawing/2014/main" id="{69C8F06F-06F0-20A6-69F2-F122DF8FB927}"/>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p:blipFill>
        <p:spPr>
          <a:xfrm>
            <a:off x="34184" y="6111863"/>
            <a:ext cx="3680800" cy="711953"/>
          </a:xfrm>
          <a:prstGeom prst="rect">
            <a:avLst/>
          </a:prstGeom>
        </p:spPr>
      </p:pic>
    </p:spTree>
    <p:extLst>
      <p:ext uri="{BB962C8B-B14F-4D97-AF65-F5344CB8AC3E}">
        <p14:creationId xmlns:p14="http://schemas.microsoft.com/office/powerpoint/2010/main" val="232304660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Lst>
  <p:hf hdr="0" ftr="0" dt="0"/>
  <p:txStyles>
    <p:titleStyle>
      <a:lvl1pPr algn="l" defTabSz="914400" rtl="0" eaLnBrk="1" latinLnBrk="0" hangingPunct="1">
        <a:lnSpc>
          <a:spcPct val="90000"/>
        </a:lnSpc>
        <a:spcBef>
          <a:spcPct val="0"/>
        </a:spcBef>
        <a:buNone/>
        <a:defRPr sz="4400" b="1" kern="1200">
          <a:solidFill>
            <a:schemeClr val="bg1"/>
          </a:solidFill>
          <a:effectLst>
            <a:outerShdw blurRad="38100" dist="38100" dir="2700000" algn="tl">
              <a:srgbClr val="000000">
                <a:alpha val="43137"/>
              </a:srgbClr>
            </a:outerShdw>
          </a:effectLst>
          <a:latin typeface="Tenorite"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enorite"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enorite"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enorite"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enorite"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enorite"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t="-17000" b="-6000"/>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A1DDCE4-1864-8C1D-3DFB-9AB548CD851A}"/>
              </a:ext>
            </a:extLst>
          </p:cNvPr>
          <p:cNvSpPr/>
          <p:nvPr/>
        </p:nvSpPr>
        <p:spPr>
          <a:xfrm>
            <a:off x="-27576" y="0"/>
            <a:ext cx="12186919" cy="6858000"/>
          </a:xfrm>
          <a:prstGeom prst="rect">
            <a:avLst/>
          </a:prstGeom>
          <a:solidFill>
            <a:schemeClr val="tx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a:p>
        </p:txBody>
      </p:sp>
      <p:sp>
        <p:nvSpPr>
          <p:cNvPr id="2" name="Title Placeholder 1">
            <a:extLst>
              <a:ext uri="{FF2B5EF4-FFF2-40B4-BE49-F238E27FC236}">
                <a16:creationId xmlns:a16="http://schemas.microsoft.com/office/drawing/2014/main" id="{88B5CB7A-5E36-4865-2031-FD455E21B14C}"/>
              </a:ext>
            </a:extLst>
          </p:cNvPr>
          <p:cNvSpPr>
            <a:spLocks noGrp="1"/>
          </p:cNvSpPr>
          <p:nvPr>
            <p:ph type="title"/>
          </p:nvPr>
        </p:nvSpPr>
        <p:spPr>
          <a:xfrm>
            <a:off x="838200" y="872836"/>
            <a:ext cx="10515600" cy="2795781"/>
          </a:xfrm>
          <a:prstGeom prst="rect">
            <a:avLst/>
          </a:prstGeom>
          <a:ln w="28575">
            <a:noFill/>
          </a:ln>
        </p:spPr>
        <p:txBody>
          <a:bodyPr vert="horz" lIns="91440" tIns="45720" rIns="91440" bIns="45720" rtlCol="0" anchor="t" anchorCtr="0">
            <a:normAutofit/>
          </a:bodyPr>
          <a:lstStyle/>
          <a:p>
            <a:r>
              <a:rPr lang="en-US" dirty="0"/>
              <a:t>Presentation Title</a:t>
            </a:r>
          </a:p>
        </p:txBody>
      </p:sp>
      <p:sp>
        <p:nvSpPr>
          <p:cNvPr id="3" name="Text Placeholder 2">
            <a:extLst>
              <a:ext uri="{FF2B5EF4-FFF2-40B4-BE49-F238E27FC236}">
                <a16:creationId xmlns:a16="http://schemas.microsoft.com/office/drawing/2014/main" id="{550B7B9A-AD38-589C-2C0A-2D6EE3ED5508}"/>
              </a:ext>
            </a:extLst>
          </p:cNvPr>
          <p:cNvSpPr>
            <a:spLocks noGrp="1"/>
          </p:cNvSpPr>
          <p:nvPr>
            <p:ph type="body" idx="1"/>
          </p:nvPr>
        </p:nvSpPr>
        <p:spPr>
          <a:xfrm>
            <a:off x="838200" y="4197427"/>
            <a:ext cx="10515600" cy="1316041"/>
          </a:xfrm>
          <a:prstGeom prst="rect">
            <a:avLst/>
          </a:prstGeom>
        </p:spPr>
        <p:txBody>
          <a:bodyPr vert="horz" lIns="91440" tIns="45720" rIns="91440" bIns="45720" rtlCol="0">
            <a:noAutofit/>
          </a:bodyPr>
          <a:lstStyle/>
          <a:p>
            <a:pPr lvl="0"/>
            <a:r>
              <a:rPr lang="en-US" dirty="0"/>
              <a:t>Name</a:t>
            </a:r>
          </a:p>
          <a:p>
            <a:pPr lvl="0"/>
            <a:r>
              <a:rPr lang="en-US" dirty="0"/>
              <a:t>Title</a:t>
            </a:r>
          </a:p>
          <a:p>
            <a:pPr lvl="0"/>
            <a:r>
              <a:rPr lang="en-US" dirty="0"/>
              <a:t>Date</a:t>
            </a:r>
          </a:p>
        </p:txBody>
      </p:sp>
      <p:pic>
        <p:nvPicPr>
          <p:cNvPr id="4" name="Picture 3">
            <a:extLst>
              <a:ext uri="{FF2B5EF4-FFF2-40B4-BE49-F238E27FC236}">
                <a16:creationId xmlns:a16="http://schemas.microsoft.com/office/drawing/2014/main" id="{59BFECA3-1388-22E1-B0AE-F54E1EB81BD7}"/>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4565747" y="6127570"/>
            <a:ext cx="3060505" cy="591974"/>
          </a:xfrm>
          <a:prstGeom prst="rect">
            <a:avLst/>
          </a:prstGeom>
        </p:spPr>
      </p:pic>
    </p:spTree>
    <p:extLst>
      <p:ext uri="{BB962C8B-B14F-4D97-AF65-F5344CB8AC3E}">
        <p14:creationId xmlns:p14="http://schemas.microsoft.com/office/powerpoint/2010/main" val="3747867486"/>
      </p:ext>
    </p:extLst>
  </p:cSld>
  <p:clrMap bg1="lt1" tx1="dk1" bg2="lt2" tx2="dk2" accent1="accent1" accent2="accent2" accent3="accent3" accent4="accent4" accent5="accent5" accent6="accent6" hlink="hlink" folHlink="folHlink"/>
  <p:sldLayoutIdLst>
    <p:sldLayoutId id="2147483702" r:id="rId1"/>
  </p:sldLayoutIdLst>
  <p:hf hdr="0" ftr="0" dt="0"/>
  <p:txStyles>
    <p:titleStyle>
      <a:lvl1pPr algn="ctr" defTabSz="914400" rtl="0" eaLnBrk="1" latinLnBrk="0" hangingPunct="1">
        <a:lnSpc>
          <a:spcPct val="90000"/>
        </a:lnSpc>
        <a:spcBef>
          <a:spcPct val="0"/>
        </a:spcBef>
        <a:buNone/>
        <a:defRPr sz="5400" b="1" kern="1200">
          <a:solidFill>
            <a:schemeClr val="accent5">
              <a:lumMod val="60000"/>
              <a:lumOff val="40000"/>
            </a:schemeClr>
          </a:solidFill>
          <a:effectLst>
            <a:outerShdw blurRad="38100" dist="38100" dir="2700000" algn="tl">
              <a:srgbClr val="000000">
                <a:alpha val="43137"/>
              </a:srgbClr>
            </a:outerShdw>
          </a:effectLst>
          <a:latin typeface="+mj-lt"/>
          <a:ea typeface="+mj-ea"/>
          <a:cs typeface="+mj-cs"/>
        </a:defRPr>
      </a:lvl1pPr>
    </p:titleStyle>
    <p:bodyStyle>
      <a:lvl1pPr marL="0" indent="0" algn="ctr" defTabSz="914400" rtl="0" eaLnBrk="1" latinLnBrk="0" hangingPunct="1">
        <a:lnSpc>
          <a:spcPct val="90000"/>
        </a:lnSpc>
        <a:spcBef>
          <a:spcPts val="1000"/>
        </a:spcBef>
        <a:buFontTx/>
        <a:buNone/>
        <a:defRPr sz="28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Tx/>
        <a:buNone/>
        <a:defRPr sz="24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Tx/>
        <a:buNone/>
        <a:defRPr sz="20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Tx/>
        <a:buNone/>
        <a:defRPr sz="18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Tx/>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84DF6F-C0A2-6F3E-70FE-6925B9AE0167}"/>
              </a:ext>
            </a:extLst>
          </p:cNvPr>
          <p:cNvSpPr/>
          <p:nvPr userDrawn="1"/>
        </p:nvSpPr>
        <p:spPr>
          <a:xfrm>
            <a:off x="1017" y="0"/>
            <a:ext cx="12212097" cy="5490403"/>
          </a:xfrm>
          <a:prstGeom prst="rect">
            <a:avLst/>
          </a:prstGeom>
          <a:gradFill flip="none" rotWithShape="1">
            <a:gsLst>
              <a:gs pos="0">
                <a:schemeClr val="bg1">
                  <a:alpha val="0"/>
                </a:schemeClr>
              </a:gs>
              <a:gs pos="100000">
                <a:srgbClr val="0772BA"/>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4">
            <a:extLst>
              <a:ext uri="{FF2B5EF4-FFF2-40B4-BE49-F238E27FC236}">
                <a16:creationId xmlns:a16="http://schemas.microsoft.com/office/drawing/2014/main" id="{E6FEFEE9-0F70-CB1B-40B1-28B5C9B34534}"/>
              </a:ext>
            </a:extLst>
          </p:cNvPr>
          <p:cNvPicPr>
            <a:picLocks/>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72062" t="4565" r="7707" b="55049"/>
          <a:stretch/>
        </p:blipFill>
        <p:spPr>
          <a:xfrm>
            <a:off x="0" y="0"/>
            <a:ext cx="5685483" cy="6858000"/>
          </a:xfrm>
          <a:prstGeom prst="rect">
            <a:avLst/>
          </a:prstGeom>
        </p:spPr>
      </p:pic>
      <p:sp>
        <p:nvSpPr>
          <p:cNvPr id="2" name="Title Placeholder 1">
            <a:extLst>
              <a:ext uri="{FF2B5EF4-FFF2-40B4-BE49-F238E27FC236}">
                <a16:creationId xmlns:a16="http://schemas.microsoft.com/office/drawing/2014/main" id="{9CFF790D-1B06-B05E-8DA4-C2BE2D442250}"/>
              </a:ext>
            </a:extLst>
          </p:cNvPr>
          <p:cNvSpPr>
            <a:spLocks noGrp="1"/>
          </p:cNvSpPr>
          <p:nvPr>
            <p:ph type="title"/>
          </p:nvPr>
        </p:nvSpPr>
        <p:spPr>
          <a:xfrm>
            <a:off x="6506518" y="363537"/>
            <a:ext cx="5507181" cy="1325563"/>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6890B8FC-3EF2-B6A3-5B43-7A4C5AF79A95}"/>
              </a:ext>
            </a:extLst>
          </p:cNvPr>
          <p:cNvSpPr>
            <a:spLocks noGrp="1"/>
          </p:cNvSpPr>
          <p:nvPr>
            <p:ph type="body" idx="1"/>
          </p:nvPr>
        </p:nvSpPr>
        <p:spPr>
          <a:xfrm>
            <a:off x="6506517" y="1825625"/>
            <a:ext cx="5530775"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9C939DF-5898-C4C4-7E91-F97ADB874F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4FDDA06-9B11-F422-6464-830A9E785B92}"/>
              </a:ext>
            </a:extLst>
          </p:cNvPr>
          <p:cNvSpPr>
            <a:spLocks noGrp="1"/>
          </p:cNvSpPr>
          <p:nvPr>
            <p:ph type="sldNum" sz="quarter" idx="4"/>
          </p:nvPr>
        </p:nvSpPr>
        <p:spPr>
          <a:xfrm>
            <a:off x="9414616"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B57B47-299C-4595-95B9-82A370484D74}" type="slidenum">
              <a:rPr lang="en-US" smtClean="0"/>
              <a:t>‹#›</a:t>
            </a:fld>
            <a:endParaRPr lang="en-US"/>
          </a:p>
        </p:txBody>
      </p:sp>
      <p:pic>
        <p:nvPicPr>
          <p:cNvPr id="4" name="Picture 3">
            <a:extLst>
              <a:ext uri="{FF2B5EF4-FFF2-40B4-BE49-F238E27FC236}">
                <a16:creationId xmlns:a16="http://schemas.microsoft.com/office/drawing/2014/main" id="{69C8F06F-06F0-20A6-69F2-F122DF8FB927}"/>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p:blipFill>
        <p:spPr>
          <a:xfrm>
            <a:off x="34184" y="6111863"/>
            <a:ext cx="3680800" cy="711953"/>
          </a:xfrm>
          <a:prstGeom prst="rect">
            <a:avLst/>
          </a:prstGeom>
        </p:spPr>
      </p:pic>
    </p:spTree>
    <p:extLst>
      <p:ext uri="{BB962C8B-B14F-4D97-AF65-F5344CB8AC3E}">
        <p14:creationId xmlns:p14="http://schemas.microsoft.com/office/powerpoint/2010/main" val="3240039627"/>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Lst>
  <p:txStyles>
    <p:titleStyle>
      <a:lvl1pPr algn="l" defTabSz="914400" rtl="0" eaLnBrk="1" latinLnBrk="0" hangingPunct="1">
        <a:lnSpc>
          <a:spcPct val="90000"/>
        </a:lnSpc>
        <a:spcBef>
          <a:spcPct val="0"/>
        </a:spcBef>
        <a:buNone/>
        <a:defRPr sz="4400" b="1" kern="1200">
          <a:solidFill>
            <a:schemeClr val="bg1"/>
          </a:solidFill>
          <a:effectLst>
            <a:outerShdw blurRad="38100" dist="38100" dir="2700000" algn="tl">
              <a:srgbClr val="000000">
                <a:alpha val="43137"/>
              </a:srgbClr>
            </a:outerShdw>
          </a:effectLst>
          <a:latin typeface="Tenorite"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enorite"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enorite"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enorite"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enorite"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enorite"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16.svg"/></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hyperlink" Target="https://maps-fdep.opendata.arcgis.com/datasets/upper-floridan-aquifer-potentiometric-surface-may-2017/explore?location=28.194168%2C-81.785493%2C11.76"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mailto:sharon.stinson@myfwc.com" TargetMode="External"/><Relationship Id="rId2" Type="http://schemas.openxmlformats.org/officeDocument/2006/relationships/hyperlink" Target="https://myfwc.com/license/aquatic-plant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hyperlink" Target="https://www.keystoneheights.us/" TargetMode="External"/><Relationship Id="rId5" Type="http://schemas.openxmlformats.org/officeDocument/2006/relationships/hyperlink" Target="https://maps.claycountygov.com/clayview/" TargetMode="External"/><Relationship Id="rId4" Type="http://schemas.openxmlformats.org/officeDocument/2006/relationships/hyperlink" Target="mailto:save-our-lakes@comcast.ne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6D0F1A-8FBE-7A35-AF22-5F742CB21561}"/>
              </a:ext>
            </a:extLst>
          </p:cNvPr>
          <p:cNvPicPr>
            <a:picLocks noChangeAspect="1"/>
          </p:cNvPicPr>
          <p:nvPr/>
        </p:nvPicPr>
        <p:blipFill>
          <a:blip r:embed="rId2"/>
          <a:srcRect r="25334" b="23834"/>
          <a:stretch/>
        </p:blipFill>
        <p:spPr>
          <a:xfrm>
            <a:off x="-1" y="0"/>
            <a:ext cx="6506018" cy="6858000"/>
          </a:xfrm>
          <a:prstGeom prst="rect">
            <a:avLst/>
          </a:prstGeom>
        </p:spPr>
      </p:pic>
      <p:pic>
        <p:nvPicPr>
          <p:cNvPr id="5" name="Picture 4">
            <a:extLst>
              <a:ext uri="{FF2B5EF4-FFF2-40B4-BE49-F238E27FC236}">
                <a16:creationId xmlns:a16="http://schemas.microsoft.com/office/drawing/2014/main" id="{C4082CC4-E404-0D89-CFEF-D0AD632C9AD5}"/>
              </a:ext>
            </a:extLst>
          </p:cNvPr>
          <p:cNvPicPr>
            <a:picLocks noChangeAspect="1"/>
          </p:cNvPicPr>
          <p:nvPr/>
        </p:nvPicPr>
        <p:blipFill>
          <a:blip r:embed="rId3"/>
          <a:srcRect l="30645" t="17743" r="30356" b="31599"/>
          <a:stretch/>
        </p:blipFill>
        <p:spPr>
          <a:xfrm>
            <a:off x="6114120" y="-1"/>
            <a:ext cx="6818098" cy="6843730"/>
          </a:xfrm>
          <a:prstGeom prst="rect">
            <a:avLst/>
          </a:prstGeom>
        </p:spPr>
      </p:pic>
      <p:sp>
        <p:nvSpPr>
          <p:cNvPr id="2" name="Title 1">
            <a:extLst>
              <a:ext uri="{FF2B5EF4-FFF2-40B4-BE49-F238E27FC236}">
                <a16:creationId xmlns:a16="http://schemas.microsoft.com/office/drawing/2014/main" id="{EE67B760-0BA7-69A7-5BFE-36F5E69D53B7}"/>
              </a:ext>
            </a:extLst>
          </p:cNvPr>
          <p:cNvSpPr>
            <a:spLocks noGrp="1"/>
          </p:cNvSpPr>
          <p:nvPr>
            <p:ph type="title"/>
          </p:nvPr>
        </p:nvSpPr>
        <p:spPr>
          <a:xfrm>
            <a:off x="838200" y="365125"/>
            <a:ext cx="11038114" cy="1325563"/>
          </a:xfrm>
          <a:solidFill>
            <a:schemeClr val="bg1">
              <a:lumMod val="95000"/>
              <a:alpha val="76000"/>
            </a:schemeClr>
          </a:solidFill>
        </p:spPr>
        <p:txBody>
          <a:bodyPr/>
          <a:lstStyle/>
          <a:p>
            <a:pPr algn="ctr"/>
            <a:r>
              <a:rPr lang="en-US" dirty="0"/>
              <a:t>Lake Geneva Environmental Restoration Project</a:t>
            </a:r>
            <a:br>
              <a:rPr lang="en-US" dirty="0"/>
            </a:br>
            <a:r>
              <a:rPr lang="en-US" dirty="0"/>
              <a:t>(Landowner Meeting)</a:t>
            </a:r>
          </a:p>
        </p:txBody>
      </p:sp>
      <p:sp>
        <p:nvSpPr>
          <p:cNvPr id="6" name="TextBox 5">
            <a:extLst>
              <a:ext uri="{FF2B5EF4-FFF2-40B4-BE49-F238E27FC236}">
                <a16:creationId xmlns:a16="http://schemas.microsoft.com/office/drawing/2014/main" id="{10553C00-887E-AAF0-3B8C-D7FADCAD77AD}"/>
              </a:ext>
            </a:extLst>
          </p:cNvPr>
          <p:cNvSpPr txBox="1"/>
          <p:nvPr/>
        </p:nvSpPr>
        <p:spPr>
          <a:xfrm>
            <a:off x="990601" y="3222171"/>
            <a:ext cx="2879634" cy="1754326"/>
          </a:xfrm>
          <a:prstGeom prst="rect">
            <a:avLst/>
          </a:prstGeom>
          <a:noFill/>
        </p:spPr>
        <p:txBody>
          <a:bodyPr wrap="none" rtlCol="0">
            <a:spAutoFit/>
          </a:bodyPr>
          <a:lstStyle/>
          <a:p>
            <a:r>
              <a:rPr lang="en-US" dirty="0">
                <a:solidFill>
                  <a:schemeClr val="bg1"/>
                </a:solidFill>
              </a:rPr>
              <a:t>30 January, 2025</a:t>
            </a:r>
          </a:p>
          <a:p>
            <a:pPr marL="285750" indent="-285750">
              <a:buFont typeface="Arial" panose="020B0604020202020204" pitchFamily="34" charset="0"/>
              <a:buChar char="•"/>
            </a:pPr>
            <a:r>
              <a:rPr lang="en-US" dirty="0">
                <a:solidFill>
                  <a:schemeClr val="bg1"/>
                </a:solidFill>
              </a:rPr>
              <a:t>SOLO</a:t>
            </a:r>
          </a:p>
          <a:p>
            <a:pPr marL="285750" indent="-285750">
              <a:buFont typeface="Arial" panose="020B0604020202020204" pitchFamily="34" charset="0"/>
              <a:buChar char="•"/>
            </a:pPr>
            <a:r>
              <a:rPr lang="en-US" dirty="0">
                <a:solidFill>
                  <a:schemeClr val="bg1"/>
                </a:solidFill>
              </a:rPr>
              <a:t>Clay County</a:t>
            </a:r>
          </a:p>
          <a:p>
            <a:pPr marL="285750" indent="-285750">
              <a:buFont typeface="Arial" panose="020B0604020202020204" pitchFamily="34" charset="0"/>
              <a:buChar char="•"/>
            </a:pPr>
            <a:r>
              <a:rPr lang="en-US" dirty="0">
                <a:solidFill>
                  <a:schemeClr val="bg1"/>
                </a:solidFill>
              </a:rPr>
              <a:t>City of Keystone Heights</a:t>
            </a:r>
          </a:p>
          <a:p>
            <a:pPr marL="285750" indent="-285750">
              <a:buFont typeface="Arial" panose="020B0604020202020204" pitchFamily="34" charset="0"/>
              <a:buChar char="•"/>
            </a:pPr>
            <a:r>
              <a:rPr lang="en-US" dirty="0">
                <a:solidFill>
                  <a:schemeClr val="bg1"/>
                </a:solidFill>
              </a:rPr>
              <a:t>Adams and Reese</a:t>
            </a:r>
          </a:p>
          <a:p>
            <a:endParaRPr lang="en-US" dirty="0">
              <a:solidFill>
                <a:schemeClr val="bg1"/>
              </a:solidFill>
            </a:endParaRPr>
          </a:p>
        </p:txBody>
      </p:sp>
      <p:sp>
        <p:nvSpPr>
          <p:cNvPr id="3" name="Title 1">
            <a:extLst>
              <a:ext uri="{FF2B5EF4-FFF2-40B4-BE49-F238E27FC236}">
                <a16:creationId xmlns:a16="http://schemas.microsoft.com/office/drawing/2014/main" id="{A71817E2-D434-1353-5AF4-8F3780DAC090}"/>
              </a:ext>
            </a:extLst>
          </p:cNvPr>
          <p:cNvSpPr txBox="1">
            <a:spLocks/>
          </p:cNvSpPr>
          <p:nvPr/>
        </p:nvSpPr>
        <p:spPr>
          <a:xfrm>
            <a:off x="0" y="5998760"/>
            <a:ext cx="4067616" cy="859240"/>
          </a:xfrm>
          <a:prstGeom prst="rect">
            <a:avLst/>
          </a:prstGeom>
          <a:solidFill>
            <a:schemeClr val="bg1">
              <a:lumMod val="95000"/>
              <a:alpha val="76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Photo from 1953</a:t>
            </a:r>
          </a:p>
        </p:txBody>
      </p:sp>
      <p:sp>
        <p:nvSpPr>
          <p:cNvPr id="7" name="Title 1">
            <a:extLst>
              <a:ext uri="{FF2B5EF4-FFF2-40B4-BE49-F238E27FC236}">
                <a16:creationId xmlns:a16="http://schemas.microsoft.com/office/drawing/2014/main" id="{85F44205-AE55-ADA7-3847-1FDDCB84FB3D}"/>
              </a:ext>
            </a:extLst>
          </p:cNvPr>
          <p:cNvSpPr txBox="1">
            <a:spLocks/>
          </p:cNvSpPr>
          <p:nvPr/>
        </p:nvSpPr>
        <p:spPr>
          <a:xfrm>
            <a:off x="6142172" y="6063255"/>
            <a:ext cx="4067616" cy="859240"/>
          </a:xfrm>
          <a:prstGeom prst="rect">
            <a:avLst/>
          </a:prstGeom>
          <a:solidFill>
            <a:schemeClr val="bg1">
              <a:lumMod val="95000"/>
              <a:alpha val="76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Recent Photo</a:t>
            </a:r>
          </a:p>
        </p:txBody>
      </p:sp>
      <p:sp>
        <p:nvSpPr>
          <p:cNvPr id="8" name="Slide Number Placeholder 7">
            <a:extLst>
              <a:ext uri="{FF2B5EF4-FFF2-40B4-BE49-F238E27FC236}">
                <a16:creationId xmlns:a16="http://schemas.microsoft.com/office/drawing/2014/main" id="{399E6DA7-9129-DA83-FD11-06B89F20998D}"/>
              </a:ext>
            </a:extLst>
          </p:cNvPr>
          <p:cNvSpPr>
            <a:spLocks noGrp="1"/>
          </p:cNvSpPr>
          <p:nvPr>
            <p:ph type="sldNum" sz="quarter" idx="12"/>
          </p:nvPr>
        </p:nvSpPr>
        <p:spPr/>
        <p:txBody>
          <a:bodyPr/>
          <a:lstStyle/>
          <a:p>
            <a:fld id="{EAE81216-9D9C-418C-AF3C-73483AAAEAFC}" type="slidenum">
              <a:rPr lang="en-US" smtClean="0"/>
              <a:t>1</a:t>
            </a:fld>
            <a:endParaRPr lang="en-US"/>
          </a:p>
        </p:txBody>
      </p:sp>
    </p:spTree>
    <p:extLst>
      <p:ext uri="{BB962C8B-B14F-4D97-AF65-F5344CB8AC3E}">
        <p14:creationId xmlns:p14="http://schemas.microsoft.com/office/powerpoint/2010/main" val="3341671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60FCF-4BA3-98E4-B0DC-CEC1BF44413E}"/>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CF3E49FF-0734-C07B-D08B-93A111DAC8E0}"/>
              </a:ext>
            </a:extLst>
          </p:cNvPr>
          <p:cNvSpPr txBox="1"/>
          <p:nvPr/>
        </p:nvSpPr>
        <p:spPr>
          <a:xfrm>
            <a:off x="3900488" y="120134"/>
            <a:ext cx="6105524"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Lake Geneva Stages</a:t>
            </a:r>
          </a:p>
        </p:txBody>
      </p:sp>
      <p:pic>
        <p:nvPicPr>
          <p:cNvPr id="3" name="Picture 4">
            <a:extLst>
              <a:ext uri="{FF2B5EF4-FFF2-40B4-BE49-F238E27FC236}">
                <a16:creationId xmlns:a16="http://schemas.microsoft.com/office/drawing/2014/main" id="{D0C5425A-1115-F0B5-BAD2-F5F557B3C4B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588315" y="889575"/>
            <a:ext cx="7141472" cy="5187375"/>
          </a:xfrm>
          <a:prstGeom prst="rect">
            <a:avLst/>
          </a:prstGeom>
          <a:effectLst>
            <a:outerShdw blurRad="50800" dist="38100" dir="2700000" algn="tl" rotWithShape="0">
              <a:prstClr val="black">
                <a:alpha val="40000"/>
              </a:prstClr>
            </a:outerShdw>
          </a:effectLst>
        </p:spPr>
      </p:pic>
      <p:cxnSp>
        <p:nvCxnSpPr>
          <p:cNvPr id="2" name="Straight Connector 1">
            <a:extLst>
              <a:ext uri="{FF2B5EF4-FFF2-40B4-BE49-F238E27FC236}">
                <a16:creationId xmlns:a16="http://schemas.microsoft.com/office/drawing/2014/main" id="{304C7664-CAFD-C779-FBEC-D603539997F4}"/>
              </a:ext>
            </a:extLst>
          </p:cNvPr>
          <p:cNvCxnSpPr>
            <a:cxnSpLocks/>
          </p:cNvCxnSpPr>
          <p:nvPr/>
        </p:nvCxnSpPr>
        <p:spPr>
          <a:xfrm>
            <a:off x="3125165" y="2272491"/>
            <a:ext cx="810889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DC99C1A-D6CD-5362-9152-A4C06C79D4BF}"/>
              </a:ext>
            </a:extLst>
          </p:cNvPr>
          <p:cNvSpPr txBox="1"/>
          <p:nvPr/>
        </p:nvSpPr>
        <p:spPr>
          <a:xfrm>
            <a:off x="11132554" y="2098711"/>
            <a:ext cx="1103250" cy="369332"/>
          </a:xfrm>
          <a:prstGeom prst="rect">
            <a:avLst/>
          </a:prstGeom>
          <a:noFill/>
        </p:spPr>
        <p:txBody>
          <a:bodyPr wrap="square">
            <a:spAutoFit/>
          </a:bodyPr>
          <a:lstStyle/>
          <a:p>
            <a:r>
              <a:rPr lang="en-US" b="1" dirty="0"/>
              <a:t>102.9 ft</a:t>
            </a:r>
          </a:p>
        </p:txBody>
      </p:sp>
      <p:sp>
        <p:nvSpPr>
          <p:cNvPr id="6" name="Slide Number Placeholder 5">
            <a:extLst>
              <a:ext uri="{FF2B5EF4-FFF2-40B4-BE49-F238E27FC236}">
                <a16:creationId xmlns:a16="http://schemas.microsoft.com/office/drawing/2014/main" id="{38F0D7C2-3799-1D7F-0109-0304B3780FDF}"/>
              </a:ext>
            </a:extLst>
          </p:cNvPr>
          <p:cNvSpPr>
            <a:spLocks noGrp="1"/>
          </p:cNvSpPr>
          <p:nvPr>
            <p:ph type="sldNum" sz="quarter" idx="11"/>
          </p:nvPr>
        </p:nvSpPr>
        <p:spPr/>
        <p:txBody>
          <a:bodyPr/>
          <a:lstStyle/>
          <a:p>
            <a:fld id="{9BB57B47-299C-4595-95B9-82A370484D74}" type="slidenum">
              <a:rPr lang="en-US" smtClean="0"/>
              <a:t>10</a:t>
            </a:fld>
            <a:endParaRPr lang="en-US" dirty="0"/>
          </a:p>
        </p:txBody>
      </p:sp>
      <p:cxnSp>
        <p:nvCxnSpPr>
          <p:cNvPr id="7" name="Straight Connector 6">
            <a:extLst>
              <a:ext uri="{FF2B5EF4-FFF2-40B4-BE49-F238E27FC236}">
                <a16:creationId xmlns:a16="http://schemas.microsoft.com/office/drawing/2014/main" id="{94F07687-D46E-4F2C-C399-237C7401CE9B}"/>
              </a:ext>
            </a:extLst>
          </p:cNvPr>
          <p:cNvCxnSpPr>
            <a:cxnSpLocks/>
          </p:cNvCxnSpPr>
          <p:nvPr/>
        </p:nvCxnSpPr>
        <p:spPr>
          <a:xfrm>
            <a:off x="3150240" y="2089216"/>
            <a:ext cx="8108892"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1F357AF-276A-AB38-480C-37FAEE92B7BA}"/>
              </a:ext>
            </a:extLst>
          </p:cNvPr>
          <p:cNvSpPr txBox="1"/>
          <p:nvPr/>
        </p:nvSpPr>
        <p:spPr>
          <a:xfrm>
            <a:off x="11132554" y="1067415"/>
            <a:ext cx="1103250" cy="1200329"/>
          </a:xfrm>
          <a:prstGeom prst="rect">
            <a:avLst/>
          </a:prstGeom>
          <a:noFill/>
        </p:spPr>
        <p:txBody>
          <a:bodyPr wrap="square">
            <a:spAutoFit/>
          </a:bodyPr>
          <a:lstStyle/>
          <a:p>
            <a:r>
              <a:rPr lang="en-US" b="1" dirty="0"/>
              <a:t>Flow to Oldfield Pond =</a:t>
            </a:r>
          </a:p>
          <a:p>
            <a:r>
              <a:rPr lang="en-US" b="1" dirty="0"/>
              <a:t>104.4 ft</a:t>
            </a:r>
          </a:p>
        </p:txBody>
      </p:sp>
    </p:spTree>
    <p:extLst>
      <p:ext uri="{BB962C8B-B14F-4D97-AF65-F5344CB8AC3E}">
        <p14:creationId xmlns:p14="http://schemas.microsoft.com/office/powerpoint/2010/main" val="146572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3FD1D33-7854-D8FD-9756-CCAC154EA3A3}"/>
              </a:ext>
            </a:extLst>
          </p:cNvPr>
          <p:cNvPicPr>
            <a:picLocks noChangeAspect="1"/>
          </p:cNvPicPr>
          <p:nvPr/>
        </p:nvPicPr>
        <p:blipFill>
          <a:blip r:embed="rId2"/>
          <a:srcRect l="926" r="926"/>
          <a:stretch/>
        </p:blipFill>
        <p:spPr>
          <a:xfrm>
            <a:off x="-76200" y="-561824"/>
            <a:ext cx="12268200" cy="7932379"/>
          </a:xfrm>
          <a:prstGeom prst="rect">
            <a:avLst/>
          </a:prstGeom>
        </p:spPr>
      </p:pic>
      <p:sp>
        <p:nvSpPr>
          <p:cNvPr id="2" name="Title 1">
            <a:extLst>
              <a:ext uri="{FF2B5EF4-FFF2-40B4-BE49-F238E27FC236}">
                <a16:creationId xmlns:a16="http://schemas.microsoft.com/office/drawing/2014/main" id="{A4E4141D-4E7D-87EB-C0E6-25CA647A0AC3}"/>
              </a:ext>
            </a:extLst>
          </p:cNvPr>
          <p:cNvSpPr>
            <a:spLocks noGrp="1"/>
          </p:cNvSpPr>
          <p:nvPr>
            <p:ph type="ctrTitle"/>
          </p:nvPr>
        </p:nvSpPr>
        <p:spPr>
          <a:xfrm>
            <a:off x="76199" y="914400"/>
            <a:ext cx="11972925" cy="1600200"/>
          </a:xfrm>
        </p:spPr>
        <p:txBody>
          <a:bodyPr/>
          <a:lstStyle/>
          <a:p>
            <a:pPr algn="l"/>
            <a:r>
              <a:rPr lang="en-US" dirty="0">
                <a:solidFill>
                  <a:schemeClr val="accent1">
                    <a:lumMod val="20000"/>
                    <a:lumOff val="80000"/>
                  </a:schemeClr>
                </a:solidFill>
                <a:latin typeface="Tenorite" panose="00000500000000000000" pitchFamily="2" charset="0"/>
                <a:ea typeface="+mn-ea"/>
              </a:rPr>
              <a:t>Black Creek Water Resource Development Project</a:t>
            </a:r>
          </a:p>
        </p:txBody>
      </p:sp>
    </p:spTree>
    <p:extLst>
      <p:ext uri="{BB962C8B-B14F-4D97-AF65-F5344CB8AC3E}">
        <p14:creationId xmlns:p14="http://schemas.microsoft.com/office/powerpoint/2010/main" val="2709736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19316FE-F110-DFD0-30BC-E7D71ACC43D2}"/>
              </a:ext>
            </a:extLst>
          </p:cNvPr>
          <p:cNvSpPr txBox="1"/>
          <p:nvPr/>
        </p:nvSpPr>
        <p:spPr>
          <a:xfrm>
            <a:off x="3900488" y="120134"/>
            <a:ext cx="6105524"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enorite" panose="00000500000000000000" pitchFamily="2" charset="0"/>
                <a:ea typeface="+mn-ea"/>
                <a:cs typeface="Century Gothic"/>
              </a:rPr>
              <a:t>NEED</a:t>
            </a:r>
            <a:r>
              <a:rPr kumimoji="0" lang="en-US" sz="4400" b="1" i="0" u="none" strike="noStrike" kern="1200" cap="none" spc="-40" normalizeH="0" baseline="0" noProof="0" dirty="0">
                <a:ln>
                  <a:noFill/>
                </a:ln>
                <a:solidFill>
                  <a:prstClr val="black"/>
                </a:solidFill>
                <a:effectLst/>
                <a:uLnTx/>
                <a:uFillTx/>
                <a:latin typeface="Tenorite" panose="00000500000000000000" pitchFamily="2" charset="0"/>
                <a:ea typeface="+mn-ea"/>
                <a:cs typeface="Century Gothic"/>
              </a:rPr>
              <a:t> </a:t>
            </a:r>
            <a:r>
              <a:rPr kumimoji="0" lang="en-US" sz="4400" b="1" i="0" u="none" strike="noStrike" kern="1200" cap="none" spc="0" normalizeH="0" baseline="0" noProof="0" dirty="0">
                <a:ln>
                  <a:noFill/>
                </a:ln>
                <a:solidFill>
                  <a:prstClr val="black"/>
                </a:solidFill>
                <a:effectLst/>
                <a:uLnTx/>
                <a:uFillTx/>
                <a:latin typeface="Tenorite" panose="00000500000000000000" pitchFamily="2" charset="0"/>
                <a:ea typeface="+mn-ea"/>
                <a:cs typeface="Century Gothic"/>
              </a:rPr>
              <a:t>FOR</a:t>
            </a:r>
            <a:r>
              <a:rPr kumimoji="0" lang="en-US" sz="4400" b="1" i="0" u="none" strike="noStrike" kern="1200" cap="none" spc="-55" normalizeH="0" baseline="0" noProof="0" dirty="0">
                <a:ln>
                  <a:noFill/>
                </a:ln>
                <a:solidFill>
                  <a:prstClr val="black"/>
                </a:solidFill>
                <a:effectLst/>
                <a:uLnTx/>
                <a:uFillTx/>
                <a:latin typeface="Tenorite" panose="00000500000000000000" pitchFamily="2" charset="0"/>
                <a:ea typeface="+mn-ea"/>
                <a:cs typeface="Century Gothic"/>
              </a:rPr>
              <a:t> </a:t>
            </a:r>
            <a:r>
              <a:rPr kumimoji="0" lang="en-US" sz="4400" b="1" i="0" u="none" strike="noStrike" kern="1200" cap="none" spc="-10" normalizeH="0" baseline="0" noProof="0" dirty="0">
                <a:ln>
                  <a:noFill/>
                </a:ln>
                <a:solidFill>
                  <a:prstClr val="black"/>
                </a:solidFill>
                <a:effectLst/>
                <a:uLnTx/>
                <a:uFillTx/>
                <a:latin typeface="Tenorite" panose="00000500000000000000" pitchFamily="2" charset="0"/>
                <a:ea typeface="+mn-ea"/>
                <a:cs typeface="Century Gothic"/>
              </a:rPr>
              <a:t>PROJECT</a:t>
            </a:r>
            <a:endParaRPr kumimoji="0" lang="en-US" sz="4400" b="1" i="0" u="none" strike="noStrike" kern="1200" cap="none" spc="0" normalizeH="0" baseline="0" noProof="0" dirty="0">
              <a:ln>
                <a:noFill/>
              </a:ln>
              <a:solidFill>
                <a:prstClr val="black"/>
              </a:solidFill>
              <a:effectLst/>
              <a:uLnTx/>
              <a:uFillTx/>
              <a:latin typeface="Tenorite" panose="00000500000000000000" pitchFamily="2" charset="0"/>
              <a:ea typeface="+mn-ea"/>
              <a:cs typeface="+mn-cs"/>
            </a:endParaRPr>
          </a:p>
        </p:txBody>
      </p:sp>
      <p:sp>
        <p:nvSpPr>
          <p:cNvPr id="11" name="TextBox 10">
            <a:extLst>
              <a:ext uri="{FF2B5EF4-FFF2-40B4-BE49-F238E27FC236}">
                <a16:creationId xmlns:a16="http://schemas.microsoft.com/office/drawing/2014/main" id="{03D0FAA3-2072-A748-07B4-9B54CFACA480}"/>
              </a:ext>
            </a:extLst>
          </p:cNvPr>
          <p:cNvSpPr txBox="1"/>
          <p:nvPr/>
        </p:nvSpPr>
        <p:spPr>
          <a:xfrm>
            <a:off x="500063" y="987302"/>
            <a:ext cx="11206162" cy="4386072"/>
          </a:xfrm>
          <a:prstGeom prst="rect">
            <a:avLst/>
          </a:prstGeom>
          <a:noFill/>
        </p:spPr>
        <p:txBody>
          <a:bodyPr wrap="square">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Water</a:t>
            </a:r>
            <a:r>
              <a:rPr kumimoji="0" lang="en-US" sz="2800" b="1" i="0" u="none" strike="noStrike" kern="0" cap="none" spc="-7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Supply</a:t>
            </a:r>
            <a:endParaRPr kumimoji="0" lang="en-US"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a:p>
            <a:pPr marL="527685" marR="0" lvl="0" indent="-342900" algn="l" defTabSz="914400" rtl="0" eaLnBrk="1" fontAlgn="auto" latinLnBrk="0" hangingPunct="1">
              <a:lnSpc>
                <a:spcPts val="2280"/>
              </a:lnSpc>
              <a:spcBef>
                <a:spcPts val="3304"/>
              </a:spcBef>
              <a:spcAft>
                <a:spcPts val="0"/>
              </a:spcAft>
              <a:buClr>
                <a:srgbClr val="535353"/>
              </a:buClr>
              <a:buSzPct val="80000"/>
              <a:buFont typeface="Arial"/>
              <a:buChar char="•"/>
              <a:tabLst>
                <a:tab pos="527685" algn="l"/>
              </a:tabLst>
              <a:defRPr/>
            </a:pP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Fresh</a:t>
            </a:r>
            <a:r>
              <a:rPr kumimoji="0" lang="en-US"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groundwater</a:t>
            </a:r>
            <a:r>
              <a:rPr kumimoji="0" lang="en-US" sz="2800" b="1" i="0" u="none" strike="noStrike" kern="0" cap="none" spc="-3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alone</a:t>
            </a:r>
            <a:r>
              <a:rPr kumimoji="0" lang="en-US"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cannot</a:t>
            </a:r>
            <a:r>
              <a:rPr kumimoji="0" lang="en-US"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a:ln>
                  <a:noFill/>
                </a:ln>
                <a:solidFill>
                  <a:sysClr val="windowText" lastClr="000000"/>
                </a:solidFill>
                <a:effectLst/>
                <a:uLnTx/>
                <a:uFillTx/>
                <a:latin typeface="Tenorite" panose="00000500000000000000" pitchFamily="2" charset="0"/>
                <a:ea typeface="+mn-ea"/>
                <a:cs typeface="Century Gothic"/>
              </a:rPr>
              <a:t>supply</a:t>
            </a:r>
            <a:r>
              <a:rPr kumimoji="0" lang="en-US" sz="2800" b="1" i="0" u="none" strike="noStrike" kern="0" cap="none" spc="-30" normalizeH="0" baseline="0" noProof="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a:ln>
                  <a:noFill/>
                </a:ln>
                <a:solidFill>
                  <a:sysClr val="windowText" lastClr="000000"/>
                </a:solidFill>
                <a:effectLst/>
                <a:uLnTx/>
                <a:uFillTx/>
                <a:latin typeface="Tenorite" panose="00000500000000000000" pitchFamily="2" charset="0"/>
                <a:ea typeface="+mn-ea"/>
                <a:cs typeface="Century Gothic"/>
              </a:rPr>
              <a:t>water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needs for </a:t>
            </a:r>
            <a:r>
              <a:rPr kumimoji="0" lang="en-US" sz="2800" b="1" i="0" u="none" strike="noStrike" kern="0" cap="none" spc="0" normalizeH="0" baseline="0" noProof="0">
                <a:ln>
                  <a:noFill/>
                </a:ln>
                <a:solidFill>
                  <a:sysClr val="windowText" lastClr="000000"/>
                </a:solidFill>
                <a:effectLst/>
                <a:uLnTx/>
                <a:uFillTx/>
                <a:latin typeface="Tenorite" panose="00000500000000000000" pitchFamily="2" charset="0"/>
                <a:ea typeface="+mn-ea"/>
                <a:cs typeface="Century Gothic"/>
              </a:rPr>
              <a:t>the northeast Florida</a:t>
            </a:r>
            <a:r>
              <a:rPr kumimoji="0" lang="en-US" sz="2800" b="1" i="0" u="none" strike="noStrike" kern="0" cap="none" spc="-30" normalizeH="0" baseline="0" noProof="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region</a:t>
            </a:r>
            <a:r>
              <a:rPr kumimoji="0" lang="en-US" sz="2800" b="1" i="0" u="none" strike="noStrike" kern="0" cap="none" spc="-60" normalizeH="0" baseline="0" noProof="0" dirty="0">
                <a:ln>
                  <a:noFill/>
                </a:ln>
                <a:solidFill>
                  <a:sysClr val="windowText" lastClr="000000"/>
                </a:solidFill>
                <a:effectLst/>
                <a:uLnTx/>
                <a:uFillTx/>
                <a:latin typeface="Tenorite" panose="00000500000000000000" pitchFamily="2" charset="0"/>
                <a:ea typeface="+mn-ea"/>
                <a:cs typeface="Century Gothic"/>
              </a:rPr>
              <a:t> </a:t>
            </a:r>
            <a:endParaRPr kumimoji="0" lang="en-US"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a:p>
            <a:pPr marL="0" marR="0" lvl="0" indent="0" algn="l" defTabSz="914400" rtl="0" eaLnBrk="1" fontAlgn="auto" latinLnBrk="0" hangingPunct="1">
              <a:lnSpc>
                <a:spcPct val="100000"/>
              </a:lnSpc>
              <a:spcBef>
                <a:spcPts val="670"/>
              </a:spcBef>
              <a:spcAft>
                <a:spcPts val="0"/>
              </a:spcAft>
              <a:buClrTx/>
              <a:buSzTx/>
              <a:buFontTx/>
              <a:buNone/>
              <a:tabLst/>
              <a:defRPr/>
            </a:pPr>
            <a:endParaRPr kumimoji="0" lang="en-US"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a:p>
            <a:pPr marL="527685" marR="0" lvl="0" indent="-342900" algn="l" defTabSz="914400" rtl="0" eaLnBrk="1" fontAlgn="auto" latinLnBrk="0" hangingPunct="1">
              <a:lnSpc>
                <a:spcPts val="2280"/>
              </a:lnSpc>
              <a:spcBef>
                <a:spcPts val="0"/>
              </a:spcBef>
              <a:spcAft>
                <a:spcPts val="0"/>
              </a:spcAft>
              <a:buClr>
                <a:srgbClr val="535353"/>
              </a:buClr>
              <a:buSzPct val="80000"/>
              <a:buFont typeface="Arial"/>
              <a:buChar char="•"/>
              <a:tabLst>
                <a:tab pos="527685" algn="l"/>
              </a:tabLst>
              <a:defRPr/>
            </a:pP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Alternative</a:t>
            </a:r>
            <a:r>
              <a:rPr kumimoji="0" lang="en-US"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water</a:t>
            </a:r>
            <a:r>
              <a:rPr kumimoji="0" lang="en-US" sz="2800" b="1" i="0" u="none" strike="noStrike" kern="0" cap="none" spc="-3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supplies,</a:t>
            </a:r>
            <a:r>
              <a:rPr kumimoji="0" lang="en-US"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such</a:t>
            </a:r>
            <a:r>
              <a:rPr kumimoji="0" lang="en-US"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as</a:t>
            </a:r>
            <a:r>
              <a:rPr kumimoji="0" lang="en-US"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the</a:t>
            </a:r>
            <a:r>
              <a:rPr kumimoji="0" lang="en-US"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Black</a:t>
            </a:r>
            <a:r>
              <a:rPr kumimoji="0" lang="en-US"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Creek</a:t>
            </a:r>
            <a:r>
              <a:rPr kumimoji="0" lang="en-US"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WRD</a:t>
            </a:r>
            <a:r>
              <a:rPr kumimoji="0" lang="en-US" sz="2800" b="1" i="0" u="none" strike="noStrike" kern="0" cap="none" spc="-1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project,</a:t>
            </a:r>
            <a:r>
              <a:rPr kumimoji="0" lang="en-US" sz="2800" b="1" i="0" u="none" strike="noStrike" kern="0" cap="none" spc="-1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are</a:t>
            </a:r>
            <a:r>
              <a:rPr kumimoji="0" lang="en-US" sz="2800" b="1" i="0" u="none" strike="noStrike" kern="0" cap="none" spc="-3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key</a:t>
            </a:r>
            <a:r>
              <a:rPr kumimoji="0" lang="en-US" sz="2800" b="1" i="0" u="none" strike="noStrike" kern="0" cap="none" spc="-1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components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necessary</a:t>
            </a:r>
            <a:r>
              <a:rPr kumimoji="0" lang="en-US"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to</a:t>
            </a:r>
            <a:r>
              <a:rPr kumimoji="0" lang="en-US"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meet</a:t>
            </a:r>
            <a:r>
              <a:rPr kumimoji="0" lang="en-US" sz="2800" b="1" i="0" u="none" strike="noStrike" kern="0" cap="none" spc="-3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the</a:t>
            </a:r>
            <a:r>
              <a:rPr kumimoji="0" lang="en-US"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region’s</a:t>
            </a:r>
            <a:r>
              <a:rPr kumimoji="0" lang="en-US"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future</a:t>
            </a:r>
            <a:r>
              <a:rPr kumimoji="0" lang="en-US"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water</a:t>
            </a:r>
            <a:r>
              <a:rPr kumimoji="0" lang="en-US"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needs</a:t>
            </a:r>
            <a:endParaRPr kumimoji="0" lang="en-US"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a:p>
            <a:pPr marL="1270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Minimum</a:t>
            </a:r>
            <a:r>
              <a:rPr kumimoji="0" lang="en-US" sz="2800" b="1" i="0" u="none" strike="noStrike" kern="0" cap="none" spc="-8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Flows</a:t>
            </a:r>
            <a:r>
              <a:rPr kumimoji="0" lang="en-US" sz="2800" b="1" i="0" u="none" strike="noStrike" kern="0" cap="none" spc="-8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and</a:t>
            </a:r>
            <a:r>
              <a:rPr kumimoji="0" lang="en-US" sz="2800" b="1" i="0" u="none" strike="noStrike" kern="0" cap="none" spc="-8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Levels</a:t>
            </a:r>
            <a:endParaRPr kumimoji="0" lang="en-US"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a:p>
            <a:pPr marL="527685" marR="513080" lvl="0" indent="-342900" algn="l" defTabSz="914400" rtl="0" eaLnBrk="1" fontAlgn="auto" latinLnBrk="0" hangingPunct="1">
              <a:lnSpc>
                <a:spcPts val="2160"/>
              </a:lnSpc>
              <a:spcBef>
                <a:spcPts val="0"/>
              </a:spcBef>
              <a:spcAft>
                <a:spcPts val="0"/>
              </a:spcAft>
              <a:buClr>
                <a:srgbClr val="535353"/>
              </a:buClr>
              <a:buSzPct val="80000"/>
              <a:buFont typeface="Arial"/>
              <a:buChar char="•"/>
              <a:tabLst>
                <a:tab pos="527685" algn="l"/>
              </a:tabLst>
              <a:defRPr/>
            </a:pP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Recharge</a:t>
            </a:r>
            <a:r>
              <a:rPr kumimoji="0" lang="en-US" sz="2800" b="1" i="0" u="none" strike="noStrike" kern="0" cap="none" spc="-4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for</a:t>
            </a:r>
            <a:r>
              <a:rPr kumimoji="0" lang="en-US"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the</a:t>
            </a:r>
            <a:r>
              <a:rPr kumimoji="0" lang="en-US"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Minimum</a:t>
            </a:r>
            <a:r>
              <a:rPr kumimoji="0" lang="en-US" sz="2800" b="1" i="0" u="none" strike="noStrike" kern="0" cap="none" spc="-5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Flows</a:t>
            </a:r>
            <a:r>
              <a:rPr kumimoji="0" lang="en-US"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and</a:t>
            </a:r>
            <a:r>
              <a:rPr kumimoji="0" lang="en-US"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Minimum</a:t>
            </a:r>
            <a:r>
              <a:rPr kumimoji="0" lang="en-US"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Levels</a:t>
            </a:r>
            <a:r>
              <a:rPr kumimoji="0" lang="en-US" sz="2800" b="1" i="0" u="none" strike="noStrike" kern="0" cap="none" spc="-5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(MFLs)</a:t>
            </a:r>
            <a:r>
              <a:rPr kumimoji="0" lang="en-US"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in</a:t>
            </a:r>
            <a:r>
              <a:rPr kumimoji="0" lang="en-US" sz="2800" b="1" i="0" u="none" strike="noStrike" kern="0" cap="none" spc="-1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the</a:t>
            </a:r>
            <a:r>
              <a:rPr kumimoji="0" lang="en-US"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Keystone</a:t>
            </a:r>
            <a:r>
              <a:rPr kumimoji="0" lang="en-US" sz="2800" b="1" i="0" u="none" strike="noStrike" kern="0" cap="none" spc="-6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Heights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region</a:t>
            </a:r>
            <a:r>
              <a:rPr kumimoji="0" lang="en-US"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and</a:t>
            </a:r>
            <a:r>
              <a:rPr kumimoji="0" lang="en-US" sz="2800" b="1" i="0" u="none" strike="noStrike" kern="0" cap="none" spc="-1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the</a:t>
            </a:r>
            <a:r>
              <a:rPr kumimoji="0" lang="en-US"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Lower</a:t>
            </a:r>
            <a:r>
              <a:rPr kumimoji="0" lang="en-US"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Santa</a:t>
            </a:r>
            <a:r>
              <a:rPr kumimoji="0" lang="en-US"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Fe</a:t>
            </a:r>
            <a:r>
              <a:rPr kumimoji="0" lang="en-US"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lang="en-US"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Basin</a:t>
            </a:r>
            <a:endParaRPr kumimoji="0" lang="en-US"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p:txBody>
      </p:sp>
    </p:spTree>
    <p:extLst>
      <p:ext uri="{BB962C8B-B14F-4D97-AF65-F5344CB8AC3E}">
        <p14:creationId xmlns:p14="http://schemas.microsoft.com/office/powerpoint/2010/main" val="3423436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38B18-4C32-39BB-291C-59BEE69826D8}"/>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F2F7EFD3-C968-97CE-842C-25AB723F80A0}"/>
              </a:ext>
            </a:extLst>
          </p:cNvPr>
          <p:cNvSpPr txBox="1"/>
          <p:nvPr/>
        </p:nvSpPr>
        <p:spPr>
          <a:xfrm>
            <a:off x="214313" y="97458"/>
            <a:ext cx="6105524"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small" spc="0" normalizeH="0" baseline="0" noProof="0" dirty="0">
                <a:ln>
                  <a:noFill/>
                </a:ln>
                <a:solidFill>
                  <a:prstClr val="black"/>
                </a:solidFill>
                <a:effectLst/>
                <a:uLnTx/>
                <a:uFillTx/>
                <a:latin typeface="Tenorite" panose="00000500000000000000" pitchFamily="2" charset="0"/>
                <a:ea typeface="+mn-ea"/>
                <a:cs typeface="+mn-cs"/>
              </a:rPr>
              <a:t>PROJECT OVERVIEW</a:t>
            </a:r>
          </a:p>
        </p:txBody>
      </p:sp>
      <p:pic>
        <p:nvPicPr>
          <p:cNvPr id="2" name="object 2">
            <a:extLst>
              <a:ext uri="{FF2B5EF4-FFF2-40B4-BE49-F238E27FC236}">
                <a16:creationId xmlns:a16="http://schemas.microsoft.com/office/drawing/2014/main" id="{C5EB507C-FDD1-16AB-7F0C-4093CB7D4091}"/>
              </a:ext>
            </a:extLst>
          </p:cNvPr>
          <p:cNvPicPr/>
          <p:nvPr/>
        </p:nvPicPr>
        <p:blipFill>
          <a:blip r:embed="rId3" cstate="print"/>
          <a:stretch>
            <a:fillRect/>
          </a:stretch>
        </p:blipFill>
        <p:spPr>
          <a:xfrm>
            <a:off x="5955792" y="0"/>
            <a:ext cx="6236208" cy="6437376"/>
          </a:xfrm>
          <a:prstGeom prst="rect">
            <a:avLst/>
          </a:prstGeom>
        </p:spPr>
      </p:pic>
      <p:sp>
        <p:nvSpPr>
          <p:cNvPr id="3" name="object 4">
            <a:extLst>
              <a:ext uri="{FF2B5EF4-FFF2-40B4-BE49-F238E27FC236}">
                <a16:creationId xmlns:a16="http://schemas.microsoft.com/office/drawing/2014/main" id="{422CC81C-9594-FD4B-D268-E2B9B36756A3}"/>
              </a:ext>
            </a:extLst>
          </p:cNvPr>
          <p:cNvSpPr txBox="1"/>
          <p:nvPr/>
        </p:nvSpPr>
        <p:spPr>
          <a:xfrm>
            <a:off x="108381" y="1088644"/>
            <a:ext cx="5680710" cy="4017125"/>
          </a:xfrm>
          <a:prstGeom prst="rect">
            <a:avLst/>
          </a:prstGeom>
        </p:spPr>
        <p:txBody>
          <a:bodyPr vert="horz" wrap="square" lIns="0" tIns="53975" rIns="0" bIns="0" rtlCol="0">
            <a:spAutoFit/>
          </a:bodyPr>
          <a:lstStyle/>
          <a:p>
            <a:pPr marL="241300" marR="5080" lvl="0" indent="-228600" algn="l" defTabSz="914400" rtl="0" eaLnBrk="1" fontAlgn="auto" latinLnBrk="0" hangingPunct="1">
              <a:lnSpc>
                <a:spcPts val="2590"/>
              </a:lnSpc>
              <a:spcBef>
                <a:spcPts val="425"/>
              </a:spcBef>
              <a:spcAft>
                <a:spcPts val="0"/>
              </a:spcAft>
              <a:buClr>
                <a:srgbClr val="535353"/>
              </a:buClr>
              <a:buSzPct val="79166"/>
              <a:buFont typeface="Arial"/>
              <a:buChar char="•"/>
              <a:tabLst>
                <a:tab pos="241300" algn="l"/>
              </a:tabLst>
              <a:defRPr/>
            </a:pP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10</a:t>
            </a:r>
            <a:r>
              <a:rPr kumimoji="0" sz="2800" b="1" i="0" u="none" strike="noStrike" kern="0" cap="none" spc="-3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mgd</a:t>
            </a:r>
            <a:r>
              <a:rPr kumimoji="0"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Intake</a:t>
            </a:r>
            <a:r>
              <a:rPr kumimoji="0"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Pump</a:t>
            </a:r>
            <a:r>
              <a:rPr kumimoji="0" sz="2800" b="1" i="0" u="none" strike="noStrike" kern="0" cap="none" spc="-3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Station</a:t>
            </a:r>
            <a:r>
              <a:rPr kumimoji="0"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at</a:t>
            </a:r>
            <a:r>
              <a:rPr kumimoji="0"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South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Fork</a:t>
            </a:r>
            <a:r>
              <a:rPr kumimoji="0" sz="2800" b="1" i="0" u="none" strike="noStrike" kern="0" cap="none" spc="-3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Black</a:t>
            </a:r>
            <a:r>
              <a:rPr kumimoji="0"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Creek</a:t>
            </a:r>
            <a:r>
              <a:rPr kumimoji="0" sz="2800" b="1" i="0" u="none" strike="noStrike" kern="0" cap="none" spc="-1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and</a:t>
            </a:r>
            <a:r>
              <a:rPr kumimoji="0"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SR</a:t>
            </a:r>
            <a:r>
              <a:rPr kumimoji="0" sz="2800" b="1" i="0" u="none" strike="noStrike" kern="0" cap="none" spc="-1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16</a:t>
            </a:r>
            <a:r>
              <a:rPr kumimoji="0" sz="2800" b="1" i="0" u="none" strike="noStrike" kern="0" cap="none" spc="-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near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Penney</a:t>
            </a:r>
            <a:r>
              <a:rPr kumimoji="0" sz="2800" b="1" i="0" u="none" strike="noStrike" kern="0" cap="none" spc="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Farms</a:t>
            </a:r>
            <a:endParaRPr kumimoji="0"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a:p>
            <a:pPr marL="240665" marR="0" lvl="0" indent="-227965" algn="l" defTabSz="914400" rtl="0" eaLnBrk="1" fontAlgn="auto" latinLnBrk="0" hangingPunct="1">
              <a:lnSpc>
                <a:spcPct val="100000"/>
              </a:lnSpc>
              <a:spcBef>
                <a:spcPts val="2080"/>
              </a:spcBef>
              <a:spcAft>
                <a:spcPts val="0"/>
              </a:spcAft>
              <a:buClr>
                <a:srgbClr val="535353"/>
              </a:buClr>
              <a:buSzPct val="79166"/>
              <a:buFont typeface="Arial"/>
              <a:buChar char="•"/>
              <a:tabLst>
                <a:tab pos="240665" algn="l"/>
              </a:tabLst>
              <a:defRPr/>
            </a:pPr>
            <a:r>
              <a:rPr kumimoji="0"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17-</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mile</a:t>
            </a:r>
            <a:r>
              <a:rPr kumimoji="0" sz="2800" b="1" i="0" u="none" strike="noStrike" kern="0" cap="none" spc="-1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30-</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inch</a:t>
            </a:r>
            <a:r>
              <a:rPr kumimoji="0"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Transmission</a:t>
            </a:r>
            <a:r>
              <a:rPr kumimoji="0" sz="2800" b="1" i="0" u="none" strike="noStrike" kern="0" cap="none" spc="-4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Main</a:t>
            </a:r>
            <a:endParaRPr kumimoji="0"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a:p>
            <a:pPr marL="240665" marR="0" lvl="0" indent="-227965" algn="l" defTabSz="914400" rtl="0" eaLnBrk="1" fontAlgn="auto" latinLnBrk="0" hangingPunct="1">
              <a:lnSpc>
                <a:spcPct val="100000"/>
              </a:lnSpc>
              <a:spcBef>
                <a:spcPts val="2115"/>
              </a:spcBef>
              <a:spcAft>
                <a:spcPts val="0"/>
              </a:spcAft>
              <a:buClr>
                <a:srgbClr val="535353"/>
              </a:buClr>
              <a:buSzPct val="79166"/>
              <a:buFont typeface="Arial"/>
              <a:buChar char="•"/>
              <a:tabLst>
                <a:tab pos="240665" algn="l"/>
              </a:tabLst>
              <a:defRPr/>
            </a:pP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Regional</a:t>
            </a:r>
            <a:r>
              <a:rPr kumimoji="0"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Aquifer</a:t>
            </a:r>
            <a:r>
              <a:rPr kumimoji="0" sz="2800" b="1" i="0" u="none" strike="noStrike" kern="0" cap="none" spc="-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entury Gothic"/>
              </a:rPr>
              <a:t>Recharge</a:t>
            </a:r>
            <a:endParaRPr kumimoji="0"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a:p>
            <a:pPr marL="240665" marR="0" lvl="0" indent="-227965" algn="l" defTabSz="914400" rtl="0" eaLnBrk="1" fontAlgn="auto" latinLnBrk="0" hangingPunct="1">
              <a:lnSpc>
                <a:spcPct val="100000"/>
              </a:lnSpc>
              <a:spcBef>
                <a:spcPts val="2115"/>
              </a:spcBef>
              <a:spcAft>
                <a:spcPts val="0"/>
              </a:spcAft>
              <a:buClr>
                <a:srgbClr val="535353"/>
              </a:buClr>
              <a:buSzPct val="79166"/>
              <a:buFont typeface="Arial"/>
              <a:buChar char="•"/>
              <a:tabLst>
                <a:tab pos="240665" algn="l"/>
              </a:tabLst>
              <a:defRPr/>
            </a:pP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Estimated</a:t>
            </a:r>
            <a:r>
              <a:rPr kumimoji="0" sz="2800" b="1" i="0" u="none" strike="noStrike" kern="0" cap="none" spc="-4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Total</a:t>
            </a:r>
            <a:r>
              <a:rPr kumimoji="0"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Project</a:t>
            </a:r>
            <a:r>
              <a:rPr kumimoji="0"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Cost</a:t>
            </a:r>
            <a:r>
              <a:rPr kumimoji="0" sz="2800" b="1" i="0" u="none" strike="noStrike" kern="0" cap="none" spc="-4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rPr>
              <a:t>~</a:t>
            </a:r>
            <a:r>
              <a:rPr kumimoji="0" sz="2800" b="1" i="0" u="none" strike="noStrike" kern="0" cap="none" spc="-50" normalizeH="0" baseline="0" noProof="0" dirty="0">
                <a:ln>
                  <a:noFill/>
                </a:ln>
                <a:solidFill>
                  <a:sysClr val="windowText" lastClr="000000"/>
                </a:solidFill>
                <a:effectLst/>
                <a:uLnTx/>
                <a:uFillTx/>
                <a:latin typeface="Tenorite" panose="00000500000000000000" pitchFamily="2" charset="0"/>
                <a:ea typeface="+mn-ea"/>
                <a:cs typeface="Century Gothic"/>
              </a:rPr>
              <a:t> </a:t>
            </a:r>
            <a:r>
              <a:rPr kumimoji="0"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a:t>
            </a:r>
            <a:r>
              <a:rPr kumimoji="0" lang="en-US"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119</a:t>
            </a:r>
            <a:r>
              <a:rPr kumimoji="0" sz="2800" b="1" i="0" u="none" strike="noStrike" kern="0" cap="none" spc="-20" normalizeH="0" baseline="0" noProof="0" dirty="0">
                <a:ln>
                  <a:noFill/>
                </a:ln>
                <a:solidFill>
                  <a:sysClr val="windowText" lastClr="000000"/>
                </a:solidFill>
                <a:effectLst/>
                <a:uLnTx/>
                <a:uFillTx/>
                <a:latin typeface="Tenorite" panose="00000500000000000000" pitchFamily="2" charset="0"/>
                <a:ea typeface="+mn-ea"/>
                <a:cs typeface="Century Gothic"/>
              </a:rPr>
              <a:t>M</a:t>
            </a:r>
            <a:endParaRPr kumimoji="0"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entury Gothic"/>
            </a:endParaRPr>
          </a:p>
        </p:txBody>
      </p:sp>
    </p:spTree>
    <p:extLst>
      <p:ext uri="{BB962C8B-B14F-4D97-AF65-F5344CB8AC3E}">
        <p14:creationId xmlns:p14="http://schemas.microsoft.com/office/powerpoint/2010/main" val="121798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5E431-553A-DC21-8755-0CE6B5AF0E8C}"/>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3C1F0FB8-E9F6-03BD-20D7-1A3CD9A86C8B}"/>
              </a:ext>
            </a:extLst>
          </p:cNvPr>
          <p:cNvSpPr txBox="1"/>
          <p:nvPr/>
        </p:nvSpPr>
        <p:spPr>
          <a:xfrm>
            <a:off x="3681413" y="-45999"/>
            <a:ext cx="6105524"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Lake Brooklyn Stages</a:t>
            </a:r>
          </a:p>
        </p:txBody>
      </p:sp>
      <p:sp>
        <p:nvSpPr>
          <p:cNvPr id="4" name="object 9">
            <a:extLst>
              <a:ext uri="{FF2B5EF4-FFF2-40B4-BE49-F238E27FC236}">
                <a16:creationId xmlns:a16="http://schemas.microsoft.com/office/drawing/2014/main" id="{F6BDA564-B610-681B-6617-CCC2C7A91845}"/>
              </a:ext>
            </a:extLst>
          </p:cNvPr>
          <p:cNvSpPr txBox="1"/>
          <p:nvPr/>
        </p:nvSpPr>
        <p:spPr>
          <a:xfrm>
            <a:off x="529334" y="4401897"/>
            <a:ext cx="9452866" cy="648896"/>
          </a:xfrm>
          <a:prstGeom prst="rect">
            <a:avLst/>
          </a:prstGeom>
        </p:spPr>
        <p:txBody>
          <a:bodyPr vert="horz" wrap="square" lIns="0" tIns="33020" rIns="0" bIns="0" rtlCol="0">
            <a:spAutoFit/>
          </a:bodyPr>
          <a:lstStyle/>
          <a:p>
            <a:pPr marL="0" marR="0" lvl="0" indent="0" algn="l" defTabSz="914400" rtl="0" eaLnBrk="1" fontAlgn="auto" latinLnBrk="0" hangingPunct="1">
              <a:lnSpc>
                <a:spcPct val="100000"/>
              </a:lnSpc>
              <a:spcBef>
                <a:spcPts val="775"/>
              </a:spcBef>
              <a:spcAft>
                <a:spcPts val="0"/>
              </a:spcAft>
              <a:buClrTx/>
              <a:buSzTx/>
              <a:buFontTx/>
              <a:buNone/>
              <a:tabLst/>
              <a:defRPr/>
            </a:pPr>
            <a:endParaRPr kumimoji="0" sz="1200" b="0" i="0" u="none" strike="noStrike" kern="0" cap="none" spc="0" normalizeH="0" baseline="0" noProof="0" dirty="0">
              <a:ln>
                <a:noFill/>
              </a:ln>
              <a:solidFill>
                <a:sysClr val="windowText" lastClr="000000"/>
              </a:solidFill>
              <a:effectLst/>
              <a:uLnTx/>
              <a:uFillTx/>
              <a:latin typeface="Calibri"/>
              <a:ea typeface="+mn-ea"/>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Project</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alibri"/>
              </a:rPr>
              <a:t>Operation</a:t>
            </a:r>
            <a:r>
              <a:rPr kumimoji="0"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a:t>
            </a:r>
            <a:r>
              <a:rPr kumimoji="0"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The</a:t>
            </a:r>
            <a:r>
              <a:rPr kumimoji="0"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pumps</a:t>
            </a:r>
            <a:r>
              <a:rPr kumimoji="0" sz="2800" b="1" i="0" u="none" strike="noStrike" kern="0" cap="none" spc="-50"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will</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be</a:t>
            </a:r>
            <a:r>
              <a:rPr kumimoji="0"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running</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only</a:t>
            </a:r>
            <a:r>
              <a:rPr kumimoji="0" sz="2800" b="1" i="0" u="none" strike="noStrike" kern="0" cap="none" spc="-3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25" normalizeH="0" baseline="0" noProof="0" dirty="0">
                <a:ln>
                  <a:noFill/>
                </a:ln>
                <a:solidFill>
                  <a:sysClr val="windowText" lastClr="000000"/>
                </a:solidFill>
                <a:effectLst/>
                <a:uLnTx/>
                <a:uFillTx/>
                <a:latin typeface="Tenorite" panose="00000500000000000000" pitchFamily="2" charset="0"/>
                <a:ea typeface="+mn-ea"/>
                <a:cs typeface="Calibri"/>
              </a:rPr>
              <a:t>if:</a:t>
            </a:r>
            <a:endParaRPr kumimoji="0"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endParaRPr>
          </a:p>
        </p:txBody>
      </p:sp>
      <p:sp>
        <p:nvSpPr>
          <p:cNvPr id="5" name="object 11">
            <a:extLst>
              <a:ext uri="{FF2B5EF4-FFF2-40B4-BE49-F238E27FC236}">
                <a16:creationId xmlns:a16="http://schemas.microsoft.com/office/drawing/2014/main" id="{DBC93210-55B2-6E92-CCB6-43C01A2C2C68}"/>
              </a:ext>
            </a:extLst>
          </p:cNvPr>
          <p:cNvSpPr txBox="1"/>
          <p:nvPr/>
        </p:nvSpPr>
        <p:spPr>
          <a:xfrm>
            <a:off x="750823" y="5063189"/>
            <a:ext cx="10153266" cy="921406"/>
          </a:xfrm>
          <a:prstGeom prst="rect">
            <a:avLst/>
          </a:prstGeom>
        </p:spPr>
        <p:txBody>
          <a:bodyPr vert="horz" wrap="square" lIns="0" tIns="33655" rIns="0" bIns="0" rtlCol="0">
            <a:spAutoFit/>
          </a:bodyPr>
          <a:lstStyle/>
          <a:p>
            <a:pPr marL="414655" marR="0" lvl="0" indent="-401955" algn="l" defTabSz="914400" rtl="0" eaLnBrk="1" fontAlgn="auto" latinLnBrk="0" hangingPunct="1">
              <a:lnSpc>
                <a:spcPct val="100000"/>
              </a:lnSpc>
              <a:spcBef>
                <a:spcPts val="265"/>
              </a:spcBef>
              <a:spcAft>
                <a:spcPts val="0"/>
              </a:spcAft>
              <a:buClrTx/>
              <a:buSzTx/>
              <a:buFont typeface="Symbol"/>
              <a:buChar char=""/>
              <a:tabLst>
                <a:tab pos="414655" algn="l"/>
              </a:tabLst>
              <a:defRPr/>
            </a:pP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There</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is</a:t>
            </a:r>
            <a:r>
              <a:rPr kumimoji="0" sz="2800" b="1" i="0" u="none" strike="noStrike" kern="0" cap="none" spc="-50"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adequate</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water</a:t>
            </a:r>
            <a:r>
              <a:rPr kumimoji="0" sz="2800" b="1" i="0" u="none" strike="noStrike" kern="0" cap="none" spc="-40"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in</a:t>
            </a:r>
            <a:r>
              <a:rPr kumimoji="0" sz="2800" b="1" i="0" u="none" strike="noStrike" kern="0" cap="none" spc="-40"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Black</a:t>
            </a:r>
            <a:r>
              <a:rPr kumimoji="0" sz="2800" b="1" i="0" u="none" strike="noStrike" kern="0" cap="none" spc="-50"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alibri"/>
              </a:rPr>
              <a:t>Creek.</a:t>
            </a:r>
            <a:endParaRPr kumimoji="0"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endParaRPr>
          </a:p>
          <a:p>
            <a:pPr marL="414655" marR="0" lvl="0" indent="-401955" algn="l" defTabSz="914400" rtl="0" eaLnBrk="1" fontAlgn="auto" latinLnBrk="0" hangingPunct="1">
              <a:lnSpc>
                <a:spcPct val="100000"/>
              </a:lnSpc>
              <a:spcBef>
                <a:spcPts val="165"/>
              </a:spcBef>
              <a:spcAft>
                <a:spcPts val="0"/>
              </a:spcAft>
              <a:buClrTx/>
              <a:buSzTx/>
              <a:buFont typeface="Symbol"/>
              <a:buChar char=""/>
              <a:tabLst>
                <a:tab pos="414655" algn="l"/>
              </a:tabLst>
              <a:defRPr/>
            </a:pP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If</a:t>
            </a:r>
            <a:r>
              <a:rPr kumimoji="0" sz="2800" b="1" i="0" u="none" strike="noStrike" kern="0" cap="none" spc="-5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water</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levels</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in</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Lake</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Brooklyn</a:t>
            </a:r>
            <a:r>
              <a:rPr kumimoji="0" sz="2800" b="1" i="0" u="none" strike="noStrike" kern="0" cap="none" spc="-50"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are</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below</a:t>
            </a:r>
            <a:r>
              <a:rPr kumimoji="0" sz="2800" b="1" i="0" u="none" strike="noStrike" kern="0" cap="none" spc="-70"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114</a:t>
            </a:r>
            <a:r>
              <a:rPr kumimoji="0" lang="en-US"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.7</a:t>
            </a:r>
            <a:r>
              <a:rPr kumimoji="0" sz="2800" b="1" i="0" u="none" strike="noStrike" kern="0" cap="none" spc="-60"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rPr>
              <a:t>feet</a:t>
            </a:r>
            <a:r>
              <a:rPr kumimoji="0" sz="2800" b="1" i="0" u="none" strike="noStrike" kern="0" cap="none" spc="-45" normalizeH="0" baseline="0" noProof="0" dirty="0">
                <a:ln>
                  <a:noFill/>
                </a:ln>
                <a:solidFill>
                  <a:sysClr val="windowText" lastClr="000000"/>
                </a:solidFill>
                <a:effectLst/>
                <a:uLnTx/>
                <a:uFillTx/>
                <a:latin typeface="Tenorite" panose="00000500000000000000" pitchFamily="2" charset="0"/>
                <a:ea typeface="+mn-ea"/>
                <a:cs typeface="Calibri"/>
              </a:rPr>
              <a:t> </a:t>
            </a:r>
            <a:r>
              <a:rPr kumimoji="0" sz="2800" b="1" i="0" u="none" strike="noStrike" kern="0" cap="none" spc="-10" normalizeH="0" baseline="0" noProof="0" dirty="0">
                <a:ln>
                  <a:noFill/>
                </a:ln>
                <a:solidFill>
                  <a:sysClr val="windowText" lastClr="000000"/>
                </a:solidFill>
                <a:effectLst/>
                <a:uLnTx/>
                <a:uFillTx/>
                <a:latin typeface="Tenorite" panose="00000500000000000000" pitchFamily="2" charset="0"/>
                <a:ea typeface="+mn-ea"/>
                <a:cs typeface="Calibri"/>
              </a:rPr>
              <a:t>NGVD.</a:t>
            </a:r>
            <a:endParaRPr kumimoji="0" sz="2800" b="0" i="0" u="none" strike="noStrike" kern="0" cap="none" spc="0" normalizeH="0" baseline="0" noProof="0" dirty="0">
              <a:ln>
                <a:noFill/>
              </a:ln>
              <a:solidFill>
                <a:sysClr val="windowText" lastClr="000000"/>
              </a:solidFill>
              <a:effectLst/>
              <a:uLnTx/>
              <a:uFillTx/>
              <a:latin typeface="Tenorite" panose="00000500000000000000" pitchFamily="2" charset="0"/>
              <a:ea typeface="+mn-ea"/>
              <a:cs typeface="Calibri"/>
            </a:endParaRPr>
          </a:p>
        </p:txBody>
      </p:sp>
      <p:graphicFrame>
        <p:nvGraphicFramePr>
          <p:cNvPr id="6" name="object 3">
            <a:extLst>
              <a:ext uri="{FF2B5EF4-FFF2-40B4-BE49-F238E27FC236}">
                <a16:creationId xmlns:a16="http://schemas.microsoft.com/office/drawing/2014/main" id="{165BCEF6-EF7B-7AF8-937A-0BFD1F805C58}"/>
              </a:ext>
            </a:extLst>
          </p:cNvPr>
          <p:cNvGraphicFramePr>
            <a:graphicFrameLocks noGrp="1"/>
          </p:cNvGraphicFramePr>
          <p:nvPr/>
        </p:nvGraphicFramePr>
        <p:xfrm>
          <a:off x="1100327" y="1078991"/>
          <a:ext cx="9803762" cy="3227070"/>
        </p:xfrm>
        <a:graphic>
          <a:graphicData uri="http://schemas.openxmlformats.org/drawingml/2006/table">
            <a:tbl>
              <a:tblPr firstRow="1" bandRow="1">
                <a:tableStyleId>{2D5ABB26-0587-4C30-8999-92F81FD0307C}</a:tableStyleId>
              </a:tblPr>
              <a:tblGrid>
                <a:gridCol w="1961514">
                  <a:extLst>
                    <a:ext uri="{9D8B030D-6E8A-4147-A177-3AD203B41FA5}">
                      <a16:colId xmlns:a16="http://schemas.microsoft.com/office/drawing/2014/main" val="20000"/>
                    </a:ext>
                  </a:extLst>
                </a:gridCol>
                <a:gridCol w="1960244">
                  <a:extLst>
                    <a:ext uri="{9D8B030D-6E8A-4147-A177-3AD203B41FA5}">
                      <a16:colId xmlns:a16="http://schemas.microsoft.com/office/drawing/2014/main" val="20001"/>
                    </a:ext>
                  </a:extLst>
                </a:gridCol>
                <a:gridCol w="1960245">
                  <a:extLst>
                    <a:ext uri="{9D8B030D-6E8A-4147-A177-3AD203B41FA5}">
                      <a16:colId xmlns:a16="http://schemas.microsoft.com/office/drawing/2014/main" val="20002"/>
                    </a:ext>
                  </a:extLst>
                </a:gridCol>
                <a:gridCol w="1961514">
                  <a:extLst>
                    <a:ext uri="{9D8B030D-6E8A-4147-A177-3AD203B41FA5}">
                      <a16:colId xmlns:a16="http://schemas.microsoft.com/office/drawing/2014/main" val="20003"/>
                    </a:ext>
                  </a:extLst>
                </a:gridCol>
                <a:gridCol w="1960245">
                  <a:extLst>
                    <a:ext uri="{9D8B030D-6E8A-4147-A177-3AD203B41FA5}">
                      <a16:colId xmlns:a16="http://schemas.microsoft.com/office/drawing/2014/main" val="20004"/>
                    </a:ext>
                  </a:extLst>
                </a:gridCol>
              </a:tblGrid>
              <a:tr h="403860">
                <a:tc>
                  <a:txBody>
                    <a:bodyPr/>
                    <a:lstStyle/>
                    <a:p>
                      <a:pPr>
                        <a:lnSpc>
                          <a:spcPct val="100000"/>
                        </a:lnSpc>
                      </a:pPr>
                      <a:endParaRPr sz="16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0"/>
                  </a:ext>
                </a:extLst>
              </a:tr>
              <a:tr h="403860">
                <a:tc>
                  <a:txBody>
                    <a:bodyPr/>
                    <a:lstStyle/>
                    <a:p>
                      <a:pPr>
                        <a:lnSpc>
                          <a:spcPct val="100000"/>
                        </a:lnSpc>
                      </a:pPr>
                      <a:endParaRPr sz="16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1"/>
                  </a:ext>
                </a:extLst>
              </a:tr>
              <a:tr h="403860">
                <a:tc>
                  <a:txBody>
                    <a:bodyPr/>
                    <a:lstStyle/>
                    <a:p>
                      <a:pPr>
                        <a:lnSpc>
                          <a:spcPct val="100000"/>
                        </a:lnSpc>
                      </a:pPr>
                      <a:endParaRPr sz="16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2"/>
                  </a:ext>
                </a:extLst>
              </a:tr>
              <a:tr h="401955">
                <a:tc>
                  <a:txBody>
                    <a:bodyPr/>
                    <a:lstStyle/>
                    <a:p>
                      <a:pPr>
                        <a:lnSpc>
                          <a:spcPct val="100000"/>
                        </a:lnSpc>
                      </a:pPr>
                      <a:endParaRPr sz="16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3"/>
                  </a:ext>
                </a:extLst>
              </a:tr>
              <a:tr h="403860">
                <a:tc>
                  <a:txBody>
                    <a:bodyPr/>
                    <a:lstStyle/>
                    <a:p>
                      <a:pPr>
                        <a:lnSpc>
                          <a:spcPct val="100000"/>
                        </a:lnSpc>
                      </a:pPr>
                      <a:endParaRPr sz="16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4"/>
                  </a:ext>
                </a:extLst>
              </a:tr>
              <a:tr h="403860">
                <a:tc>
                  <a:txBody>
                    <a:bodyPr/>
                    <a:lstStyle/>
                    <a:p>
                      <a:pPr>
                        <a:lnSpc>
                          <a:spcPct val="100000"/>
                        </a:lnSpc>
                      </a:pPr>
                      <a:endParaRPr sz="16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5"/>
                  </a:ext>
                </a:extLst>
              </a:tr>
              <a:tr h="403860">
                <a:tc>
                  <a:txBody>
                    <a:bodyPr/>
                    <a:lstStyle/>
                    <a:p>
                      <a:pPr>
                        <a:lnSpc>
                          <a:spcPct val="100000"/>
                        </a:lnSpc>
                      </a:pPr>
                      <a:endParaRPr sz="16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6"/>
                  </a:ext>
                </a:extLst>
              </a:tr>
              <a:tr h="401955">
                <a:tc>
                  <a:txBody>
                    <a:bodyPr/>
                    <a:lstStyle/>
                    <a:p>
                      <a:pPr>
                        <a:lnSpc>
                          <a:spcPct val="100000"/>
                        </a:lnSpc>
                      </a:pPr>
                      <a:endParaRPr sz="16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A6C3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A6C3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A6C3FF"/>
                      </a:solidFill>
                      <a:prstDash val="solid"/>
                    </a:lnB>
                  </a:tcPr>
                </a:tc>
                <a:tc>
                  <a:txBody>
                    <a:bodyPr/>
                    <a:lstStyle/>
                    <a:p>
                      <a:pPr>
                        <a:lnSpc>
                          <a:spcPct val="100000"/>
                        </a:lnSpc>
                      </a:pPr>
                      <a:endParaRPr sz="16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A6C3FF"/>
                      </a:solidFill>
                      <a:prstDash val="solid"/>
                    </a:lnB>
                  </a:tcPr>
                </a:tc>
                <a:tc>
                  <a:txBody>
                    <a:bodyPr/>
                    <a:lstStyle/>
                    <a:p>
                      <a:pPr>
                        <a:lnSpc>
                          <a:spcPct val="100000"/>
                        </a:lnSpc>
                      </a:pPr>
                      <a:endParaRPr sz="1600" dirty="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A6C3FF"/>
                      </a:solidFill>
                      <a:prstDash val="solid"/>
                    </a:lnB>
                  </a:tcPr>
                </a:tc>
                <a:extLst>
                  <a:ext uri="{0D108BD9-81ED-4DB2-BD59-A6C34878D82A}">
                    <a16:rowId xmlns:a16="http://schemas.microsoft.com/office/drawing/2014/main" val="10007"/>
                  </a:ext>
                </a:extLst>
              </a:tr>
            </a:tbl>
          </a:graphicData>
        </a:graphic>
      </p:graphicFrame>
      <p:sp>
        <p:nvSpPr>
          <p:cNvPr id="7" name="object 4">
            <a:extLst>
              <a:ext uri="{FF2B5EF4-FFF2-40B4-BE49-F238E27FC236}">
                <a16:creationId xmlns:a16="http://schemas.microsoft.com/office/drawing/2014/main" id="{60AADE82-D804-CC61-8CC2-BA54FC954398}"/>
              </a:ext>
            </a:extLst>
          </p:cNvPr>
          <p:cNvSpPr txBox="1"/>
          <p:nvPr/>
        </p:nvSpPr>
        <p:spPr>
          <a:xfrm>
            <a:off x="750823" y="971169"/>
            <a:ext cx="238125" cy="3018790"/>
          </a:xfrm>
          <a:prstGeom prst="rect">
            <a:avLst/>
          </a:prstGeom>
        </p:spPr>
        <p:txBody>
          <a:bodyPr vert="horz" wrap="square" lIns="0" tIns="13335" rIns="0" bIns="0" rtlCol="0">
            <a:spAutoFit/>
          </a:bodyPr>
          <a:lstStyle/>
          <a:p>
            <a:pPr marL="0" marR="5080" lvl="0" indent="0" algn="r" defTabSz="914400" rtl="0" eaLnBrk="1" fontAlgn="auto" latinLnBrk="0" hangingPunct="1">
              <a:lnSpc>
                <a:spcPct val="100000"/>
              </a:lnSpc>
              <a:spcBef>
                <a:spcPts val="105"/>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120</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509"/>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5080" lvl="0" indent="0" algn="r" defTabSz="914400" rtl="0" eaLnBrk="1" fontAlgn="auto" latinLnBrk="0" hangingPunct="1">
              <a:lnSpc>
                <a:spcPct val="100000"/>
              </a:lnSpc>
              <a:spcBef>
                <a:spcPts val="5"/>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115</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509"/>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508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110</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515"/>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508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105</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515"/>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508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100</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515"/>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635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95</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515"/>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635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90</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515"/>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635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85</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8" name="object 6">
            <a:extLst>
              <a:ext uri="{FF2B5EF4-FFF2-40B4-BE49-F238E27FC236}">
                <a16:creationId xmlns:a16="http://schemas.microsoft.com/office/drawing/2014/main" id="{70281BC1-5967-8530-9BEE-B01ADC4E4345}"/>
              </a:ext>
            </a:extLst>
          </p:cNvPr>
          <p:cNvSpPr txBox="1"/>
          <p:nvPr/>
        </p:nvSpPr>
        <p:spPr>
          <a:xfrm>
            <a:off x="8638158" y="4389501"/>
            <a:ext cx="61912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0" cap="none" spc="-10" normalizeH="0" baseline="0" noProof="0" dirty="0">
                <a:ln>
                  <a:noFill/>
                </a:ln>
                <a:solidFill>
                  <a:sysClr val="windowText" lastClr="000000"/>
                </a:solidFill>
                <a:effectLst/>
                <a:uLnTx/>
                <a:uFillTx/>
                <a:latin typeface="Calibri"/>
                <a:ea typeface="+mn-ea"/>
                <a:cs typeface="Calibri"/>
              </a:rPr>
              <a:t>7/6/2009</a:t>
            </a:r>
            <a:endParaRPr kumimoji="0" sz="12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10" name="object 7">
            <a:extLst>
              <a:ext uri="{FF2B5EF4-FFF2-40B4-BE49-F238E27FC236}">
                <a16:creationId xmlns:a16="http://schemas.microsoft.com/office/drawing/2014/main" id="{58DC9645-5B4D-9031-1DB8-B5E8976903E6}"/>
              </a:ext>
            </a:extLst>
          </p:cNvPr>
          <p:cNvSpPr txBox="1"/>
          <p:nvPr/>
        </p:nvSpPr>
        <p:spPr>
          <a:xfrm>
            <a:off x="10560177" y="4389501"/>
            <a:ext cx="69659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0" cap="none" spc="-10" normalizeH="0" baseline="0" noProof="0" dirty="0">
                <a:ln>
                  <a:noFill/>
                </a:ln>
                <a:solidFill>
                  <a:sysClr val="windowText" lastClr="000000"/>
                </a:solidFill>
                <a:effectLst/>
                <a:uLnTx/>
                <a:uFillTx/>
                <a:latin typeface="Calibri"/>
                <a:ea typeface="+mn-ea"/>
                <a:cs typeface="Calibri"/>
              </a:rPr>
              <a:t>3/15/2023</a:t>
            </a:r>
            <a:endParaRPr kumimoji="0" sz="12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11" name="object 9">
            <a:extLst>
              <a:ext uri="{FF2B5EF4-FFF2-40B4-BE49-F238E27FC236}">
                <a16:creationId xmlns:a16="http://schemas.microsoft.com/office/drawing/2014/main" id="{21A51B1F-D853-397E-28FF-76D8731AB093}"/>
              </a:ext>
            </a:extLst>
          </p:cNvPr>
          <p:cNvSpPr txBox="1"/>
          <p:nvPr/>
        </p:nvSpPr>
        <p:spPr>
          <a:xfrm>
            <a:off x="568858" y="4179749"/>
            <a:ext cx="6805930" cy="412934"/>
          </a:xfrm>
          <a:prstGeom prst="rect">
            <a:avLst/>
          </a:prstGeom>
        </p:spPr>
        <p:txBody>
          <a:bodyPr vert="horz" wrap="square" lIns="0" tIns="33020" rIns="0" bIns="0" rtlCol="0">
            <a:spAutoFit/>
          </a:bodyPr>
          <a:lstStyle/>
          <a:p>
            <a:pPr marL="264795" marR="0" lvl="0" indent="0" algn="l" defTabSz="914400" rtl="0" eaLnBrk="1" fontAlgn="auto" latinLnBrk="0" hangingPunct="1">
              <a:lnSpc>
                <a:spcPct val="100000"/>
              </a:lnSpc>
              <a:spcBef>
                <a:spcPts val="26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80</a:t>
            </a:r>
            <a:endParaRPr kumimoji="0" sz="1100" b="0" i="0" u="none" strike="noStrike" kern="0" cap="none" spc="0" normalizeH="0" baseline="0" noProof="0" dirty="0">
              <a:ln>
                <a:noFill/>
              </a:ln>
              <a:solidFill>
                <a:sysClr val="windowText" lastClr="000000"/>
              </a:solidFill>
              <a:effectLst/>
              <a:uLnTx/>
              <a:uFillTx/>
              <a:latin typeface="Calibri"/>
              <a:ea typeface="+mn-ea"/>
              <a:cs typeface="Calibri"/>
            </a:endParaRPr>
          </a:p>
          <a:p>
            <a:pPr marL="200660" marR="0" lvl="0" indent="0" algn="l" defTabSz="914400" rtl="0" eaLnBrk="1" fontAlgn="auto" latinLnBrk="0" hangingPunct="1">
              <a:lnSpc>
                <a:spcPct val="100000"/>
              </a:lnSpc>
              <a:spcBef>
                <a:spcPts val="170"/>
              </a:spcBef>
              <a:spcAft>
                <a:spcPts val="0"/>
              </a:spcAft>
              <a:buClrTx/>
              <a:buSzTx/>
              <a:buFontTx/>
              <a:buNone/>
              <a:tabLst>
                <a:tab pos="2160905" algn="l"/>
                <a:tab pos="4121785" algn="l"/>
                <a:tab pos="6043930" algn="l"/>
              </a:tabLst>
              <a:defRPr/>
            </a:pPr>
            <a:r>
              <a:rPr kumimoji="0" sz="1200" b="1" i="0" u="none" strike="noStrike" kern="0" cap="none" spc="-10" normalizeH="0" baseline="0" noProof="0" dirty="0">
                <a:ln>
                  <a:noFill/>
                </a:ln>
                <a:solidFill>
                  <a:sysClr val="windowText" lastClr="000000"/>
                </a:solidFill>
                <a:effectLst/>
                <a:uLnTx/>
                <a:uFillTx/>
                <a:latin typeface="Calibri"/>
                <a:ea typeface="+mn-ea"/>
                <a:cs typeface="Calibri"/>
              </a:rPr>
              <a:t>10/3/1954</a:t>
            </a:r>
            <a:r>
              <a:rPr kumimoji="0" sz="1200" b="1" i="0" u="none" strike="noStrike" kern="0" cap="none" spc="0" normalizeH="0" baseline="0" noProof="0" dirty="0">
                <a:ln>
                  <a:noFill/>
                </a:ln>
                <a:solidFill>
                  <a:sysClr val="windowText" lastClr="000000"/>
                </a:solidFill>
                <a:effectLst/>
                <a:uLnTx/>
                <a:uFillTx/>
                <a:latin typeface="Calibri"/>
                <a:ea typeface="+mn-ea"/>
                <a:cs typeface="Calibri"/>
              </a:rPr>
              <a:t>	</a:t>
            </a:r>
            <a:r>
              <a:rPr kumimoji="0" sz="1200" b="1" i="0" u="none" strike="noStrike" kern="0" cap="none" spc="-10" normalizeH="0" baseline="0" noProof="0" dirty="0">
                <a:ln>
                  <a:noFill/>
                </a:ln>
                <a:solidFill>
                  <a:sysClr val="windowText" lastClr="000000"/>
                </a:solidFill>
                <a:effectLst/>
                <a:uLnTx/>
                <a:uFillTx/>
                <a:latin typeface="Calibri"/>
                <a:ea typeface="+mn-ea"/>
                <a:cs typeface="Calibri"/>
              </a:rPr>
              <a:t>6/11/1968</a:t>
            </a:r>
            <a:r>
              <a:rPr kumimoji="0" sz="1200" b="1" i="0" u="none" strike="noStrike" kern="0" cap="none" spc="0" normalizeH="0" baseline="0" noProof="0" dirty="0">
                <a:ln>
                  <a:noFill/>
                </a:ln>
                <a:solidFill>
                  <a:sysClr val="windowText" lastClr="000000"/>
                </a:solidFill>
                <a:effectLst/>
                <a:uLnTx/>
                <a:uFillTx/>
                <a:latin typeface="Calibri"/>
                <a:ea typeface="+mn-ea"/>
                <a:cs typeface="Calibri"/>
              </a:rPr>
              <a:t>	</a:t>
            </a:r>
            <a:r>
              <a:rPr kumimoji="0" sz="1200" b="1" i="0" u="none" strike="noStrike" kern="0" cap="none" spc="-10" normalizeH="0" baseline="0" noProof="0" dirty="0">
                <a:ln>
                  <a:noFill/>
                </a:ln>
                <a:solidFill>
                  <a:sysClr val="windowText" lastClr="000000"/>
                </a:solidFill>
                <a:effectLst/>
                <a:uLnTx/>
                <a:uFillTx/>
                <a:latin typeface="Calibri"/>
                <a:ea typeface="+mn-ea"/>
                <a:cs typeface="Calibri"/>
              </a:rPr>
              <a:t>2/18/1982</a:t>
            </a:r>
            <a:r>
              <a:rPr kumimoji="0" sz="1200" b="1" i="0" u="none" strike="noStrike" kern="0" cap="none" spc="0" normalizeH="0" baseline="0" noProof="0" dirty="0">
                <a:ln>
                  <a:noFill/>
                </a:ln>
                <a:solidFill>
                  <a:sysClr val="windowText" lastClr="000000"/>
                </a:solidFill>
                <a:effectLst/>
                <a:uLnTx/>
                <a:uFillTx/>
                <a:latin typeface="Calibri"/>
                <a:ea typeface="+mn-ea"/>
                <a:cs typeface="Calibri"/>
              </a:rPr>
              <a:t>	</a:t>
            </a:r>
            <a:r>
              <a:rPr kumimoji="0" sz="1200" b="1" i="0" u="none" strike="noStrike" kern="0" cap="none" spc="-10" normalizeH="0" baseline="0" noProof="0" dirty="0">
                <a:ln>
                  <a:noFill/>
                </a:ln>
                <a:solidFill>
                  <a:sysClr val="windowText" lastClr="000000"/>
                </a:solidFill>
                <a:effectLst/>
                <a:uLnTx/>
                <a:uFillTx/>
                <a:latin typeface="Calibri"/>
                <a:ea typeface="+mn-ea"/>
                <a:cs typeface="Calibri"/>
              </a:rPr>
              <a:t>10/28/1995</a:t>
            </a:r>
            <a:endParaRPr kumimoji="0" sz="1200" b="0" i="0" u="none" strike="noStrike" kern="0" cap="none" spc="0" normalizeH="0" baseline="0" noProof="0" dirty="0">
              <a:ln>
                <a:noFill/>
              </a:ln>
              <a:solidFill>
                <a:sysClr val="windowText" lastClr="000000"/>
              </a:solidFill>
              <a:effectLst/>
              <a:uLnTx/>
              <a:uFillTx/>
              <a:latin typeface="Calibri"/>
              <a:ea typeface="+mn-ea"/>
              <a:cs typeface="Calibri"/>
            </a:endParaRPr>
          </a:p>
        </p:txBody>
      </p:sp>
      <p:sp>
        <p:nvSpPr>
          <p:cNvPr id="12" name="object 10">
            <a:extLst>
              <a:ext uri="{FF2B5EF4-FFF2-40B4-BE49-F238E27FC236}">
                <a16:creationId xmlns:a16="http://schemas.microsoft.com/office/drawing/2014/main" id="{F40F870C-27EF-80C9-C765-6ABFFC04C3A1}"/>
              </a:ext>
            </a:extLst>
          </p:cNvPr>
          <p:cNvSpPr txBox="1"/>
          <p:nvPr/>
        </p:nvSpPr>
        <p:spPr>
          <a:xfrm>
            <a:off x="331495" y="1421194"/>
            <a:ext cx="228600" cy="2872105"/>
          </a:xfrm>
          <a:prstGeom prst="rect">
            <a:avLst/>
          </a:prstGeom>
        </p:spPr>
        <p:txBody>
          <a:bodyPr vert="vert270" wrap="square" lIns="0" tIns="0" rIns="0" bIns="0" rtlCol="0">
            <a:spAutoFit/>
          </a:body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1" i="0" u="none" strike="noStrike" kern="0" cap="none" spc="0" normalizeH="0" baseline="0" noProof="0" dirty="0">
                <a:ln>
                  <a:noFill/>
                </a:ln>
                <a:solidFill>
                  <a:sysClr val="windowText" lastClr="000000"/>
                </a:solidFill>
                <a:effectLst/>
                <a:uLnTx/>
                <a:uFillTx/>
                <a:latin typeface="Calibri"/>
                <a:ea typeface="+mn-ea"/>
                <a:cs typeface="Calibri"/>
              </a:rPr>
              <a:t>Recorded</a:t>
            </a:r>
            <a:r>
              <a:rPr kumimoji="0" sz="1600" b="1" i="0" u="none" strike="noStrike" kern="0" cap="none" spc="-15" normalizeH="0" baseline="0" noProof="0" dirty="0">
                <a:ln>
                  <a:noFill/>
                </a:ln>
                <a:solidFill>
                  <a:sysClr val="windowText" lastClr="000000"/>
                </a:solidFill>
                <a:effectLst/>
                <a:uLnTx/>
                <a:uFillTx/>
                <a:latin typeface="Calibri"/>
                <a:ea typeface="+mn-ea"/>
                <a:cs typeface="Calibri"/>
              </a:rPr>
              <a:t> </a:t>
            </a:r>
            <a:r>
              <a:rPr kumimoji="0" sz="1600" b="1" i="0" u="none" strike="noStrike" kern="0" cap="none" spc="0" normalizeH="0" baseline="0" noProof="0" dirty="0">
                <a:ln>
                  <a:noFill/>
                </a:ln>
                <a:solidFill>
                  <a:sysClr val="windowText" lastClr="000000"/>
                </a:solidFill>
                <a:effectLst/>
                <a:uLnTx/>
                <a:uFillTx/>
                <a:latin typeface="Calibri"/>
                <a:ea typeface="+mn-ea"/>
                <a:cs typeface="Calibri"/>
              </a:rPr>
              <a:t>Lake</a:t>
            </a:r>
            <a:r>
              <a:rPr kumimoji="0" sz="1600" b="1" i="0" u="none" strike="noStrike" kern="0" cap="none" spc="-35" normalizeH="0" baseline="0" noProof="0" dirty="0">
                <a:ln>
                  <a:noFill/>
                </a:ln>
                <a:solidFill>
                  <a:sysClr val="windowText" lastClr="000000"/>
                </a:solidFill>
                <a:effectLst/>
                <a:uLnTx/>
                <a:uFillTx/>
                <a:latin typeface="Calibri"/>
                <a:ea typeface="+mn-ea"/>
                <a:cs typeface="Calibri"/>
              </a:rPr>
              <a:t> </a:t>
            </a:r>
            <a:r>
              <a:rPr kumimoji="0" sz="1600" b="1" i="0" u="none" strike="noStrike" kern="0" cap="none" spc="0" normalizeH="0" baseline="0" noProof="0" dirty="0">
                <a:ln>
                  <a:noFill/>
                </a:ln>
                <a:solidFill>
                  <a:sysClr val="windowText" lastClr="000000"/>
                </a:solidFill>
                <a:effectLst/>
                <a:uLnTx/>
                <a:uFillTx/>
                <a:latin typeface="Calibri"/>
                <a:ea typeface="+mn-ea"/>
                <a:cs typeface="Calibri"/>
              </a:rPr>
              <a:t>Stage,</a:t>
            </a:r>
            <a:r>
              <a:rPr kumimoji="0" sz="1600" b="1" i="0" u="none" strike="noStrike" kern="0" cap="none" spc="-30" normalizeH="0" baseline="0" noProof="0" dirty="0">
                <a:ln>
                  <a:noFill/>
                </a:ln>
                <a:solidFill>
                  <a:sysClr val="windowText" lastClr="000000"/>
                </a:solidFill>
                <a:effectLst/>
                <a:uLnTx/>
                <a:uFillTx/>
                <a:latin typeface="Calibri"/>
                <a:ea typeface="+mn-ea"/>
                <a:cs typeface="Calibri"/>
              </a:rPr>
              <a:t> </a:t>
            </a:r>
            <a:r>
              <a:rPr kumimoji="0" sz="1600" b="1" i="0" u="none" strike="noStrike" kern="0" cap="none" spc="0" normalizeH="0" baseline="0" noProof="0" dirty="0">
                <a:ln>
                  <a:noFill/>
                </a:ln>
                <a:solidFill>
                  <a:sysClr val="windowText" lastClr="000000"/>
                </a:solidFill>
                <a:effectLst/>
                <a:uLnTx/>
                <a:uFillTx/>
                <a:latin typeface="Calibri"/>
                <a:ea typeface="+mn-ea"/>
                <a:cs typeface="Calibri"/>
              </a:rPr>
              <a:t>ft</a:t>
            </a:r>
            <a:r>
              <a:rPr kumimoji="0" sz="1600" b="1" i="0" u="none" strike="noStrike" kern="0" cap="none" spc="315" normalizeH="0" baseline="0" noProof="0" dirty="0">
                <a:ln>
                  <a:noFill/>
                </a:ln>
                <a:solidFill>
                  <a:sysClr val="windowText" lastClr="000000"/>
                </a:solidFill>
                <a:effectLst/>
                <a:uLnTx/>
                <a:uFillTx/>
                <a:latin typeface="Calibri"/>
                <a:ea typeface="+mn-ea"/>
                <a:cs typeface="Calibri"/>
              </a:rPr>
              <a:t> </a:t>
            </a:r>
            <a:r>
              <a:rPr kumimoji="0" sz="1400" b="1" i="0" u="none" strike="noStrike" kern="0" cap="none" spc="0" normalizeH="0" baseline="0" noProof="0" dirty="0">
                <a:ln>
                  <a:noFill/>
                </a:ln>
                <a:solidFill>
                  <a:sysClr val="windowText" lastClr="000000"/>
                </a:solidFill>
                <a:effectLst/>
                <a:uLnTx/>
                <a:uFillTx/>
                <a:latin typeface="Calibri"/>
                <a:ea typeface="+mn-ea"/>
                <a:cs typeface="Calibri"/>
              </a:rPr>
              <a:t>(NAVD</a:t>
            </a:r>
            <a:r>
              <a:rPr kumimoji="0" sz="1400" b="1" i="0" u="none" strike="noStrike" kern="0" cap="none" spc="-20" normalizeH="0" baseline="0" noProof="0" dirty="0">
                <a:ln>
                  <a:noFill/>
                </a:ln>
                <a:solidFill>
                  <a:sysClr val="windowText" lastClr="000000"/>
                </a:solidFill>
                <a:effectLst/>
                <a:uLnTx/>
                <a:uFillTx/>
                <a:latin typeface="Calibri"/>
                <a:ea typeface="+mn-ea"/>
                <a:cs typeface="Calibri"/>
              </a:rPr>
              <a:t> </a:t>
            </a:r>
            <a:r>
              <a:rPr kumimoji="0" sz="1400" b="1" i="0" u="none" strike="noStrike" kern="0" cap="none" spc="-25" normalizeH="0" baseline="0" noProof="0" dirty="0">
                <a:ln>
                  <a:noFill/>
                </a:ln>
                <a:solidFill>
                  <a:sysClr val="windowText" lastClr="000000"/>
                </a:solidFill>
                <a:effectLst/>
                <a:uLnTx/>
                <a:uFillTx/>
                <a:latin typeface="Calibri"/>
                <a:ea typeface="+mn-ea"/>
                <a:cs typeface="Calibri"/>
              </a:rPr>
              <a:t>88)</a:t>
            </a:r>
            <a:endParaRPr kumimoji="0" sz="1400" b="0" i="0" u="none" strike="noStrike" kern="0" cap="none" spc="0" normalizeH="0" baseline="0" noProof="0" dirty="0">
              <a:ln>
                <a:noFill/>
              </a:ln>
              <a:solidFill>
                <a:sysClr val="windowText" lastClr="000000"/>
              </a:solidFill>
              <a:effectLst/>
              <a:uLnTx/>
              <a:uFillTx/>
              <a:latin typeface="Calibri"/>
              <a:ea typeface="+mn-ea"/>
              <a:cs typeface="Calibri"/>
            </a:endParaRPr>
          </a:p>
        </p:txBody>
      </p:sp>
      <p:pic>
        <p:nvPicPr>
          <p:cNvPr id="13" name="object 5">
            <a:extLst>
              <a:ext uri="{FF2B5EF4-FFF2-40B4-BE49-F238E27FC236}">
                <a16:creationId xmlns:a16="http://schemas.microsoft.com/office/drawing/2014/main" id="{032F3545-9B03-60D2-88F9-47AFAA427F63}"/>
              </a:ext>
            </a:extLst>
          </p:cNvPr>
          <p:cNvPicPr/>
          <p:nvPr/>
        </p:nvPicPr>
        <p:blipFill>
          <a:blip r:embed="rId3" cstate="print"/>
          <a:stretch>
            <a:fillRect/>
          </a:stretch>
        </p:blipFill>
        <p:spPr>
          <a:xfrm>
            <a:off x="1493519" y="626363"/>
            <a:ext cx="10241280" cy="3294888"/>
          </a:xfrm>
          <a:prstGeom prst="rect">
            <a:avLst/>
          </a:prstGeom>
        </p:spPr>
      </p:pic>
      <p:sp>
        <p:nvSpPr>
          <p:cNvPr id="16" name="TextBox 15">
            <a:extLst>
              <a:ext uri="{FF2B5EF4-FFF2-40B4-BE49-F238E27FC236}">
                <a16:creationId xmlns:a16="http://schemas.microsoft.com/office/drawing/2014/main" id="{64247A78-6AF3-9DFC-9719-7B6B0F28C0F4}"/>
              </a:ext>
            </a:extLst>
          </p:cNvPr>
          <p:cNvSpPr txBox="1"/>
          <p:nvPr/>
        </p:nvSpPr>
        <p:spPr>
          <a:xfrm>
            <a:off x="7566052" y="600332"/>
            <a:ext cx="610552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105"/>
              </a:spcBef>
              <a:spcAft>
                <a:spcPts val="0"/>
              </a:spcAft>
              <a:buClrTx/>
              <a:buSzTx/>
              <a:buFontTx/>
              <a:buNone/>
              <a:tabLst/>
              <a:defRPr/>
            </a:pPr>
            <a:r>
              <a:rPr kumimoji="0" lang="en-US" sz="1200" b="1" i="0" u="none" strike="noStrike" kern="0" cap="none" spc="0" normalizeH="0" baseline="0" noProof="0" dirty="0">
                <a:ln>
                  <a:noFill/>
                </a:ln>
                <a:solidFill>
                  <a:sysClr val="windowText" lastClr="000000"/>
                </a:solidFill>
                <a:effectLst/>
                <a:uLnTx/>
                <a:uFillTx/>
                <a:latin typeface="Calibri"/>
                <a:ea typeface="+mn-ea"/>
                <a:cs typeface="Calibri"/>
              </a:rPr>
              <a:t>Anticipated</a:t>
            </a:r>
            <a:r>
              <a:rPr kumimoji="0" lang="en-US" sz="1200" b="1" i="0" u="none" strike="noStrike" kern="0" cap="none" spc="-30" normalizeH="0" baseline="0" noProof="0" dirty="0">
                <a:ln>
                  <a:noFill/>
                </a:ln>
                <a:solidFill>
                  <a:sysClr val="windowText" lastClr="000000"/>
                </a:solidFill>
                <a:effectLst/>
                <a:uLnTx/>
                <a:uFillTx/>
                <a:latin typeface="Calibri"/>
                <a:ea typeface="+mn-ea"/>
                <a:cs typeface="Calibri"/>
              </a:rPr>
              <a:t> </a:t>
            </a:r>
            <a:r>
              <a:rPr kumimoji="0" lang="en-US" sz="1200" b="1" i="0" u="none" strike="noStrike" kern="0" cap="none" spc="0" normalizeH="0" baseline="0" noProof="0" dirty="0">
                <a:ln>
                  <a:noFill/>
                </a:ln>
                <a:solidFill>
                  <a:sysClr val="windowText" lastClr="000000"/>
                </a:solidFill>
                <a:effectLst/>
                <a:uLnTx/>
                <a:uFillTx/>
                <a:latin typeface="Calibri"/>
                <a:ea typeface="+mn-ea"/>
                <a:cs typeface="Calibri"/>
              </a:rPr>
              <a:t>Lake</a:t>
            </a:r>
            <a:r>
              <a:rPr kumimoji="0" lang="en-US" sz="1200" b="1" i="0" u="none" strike="noStrike" kern="0" cap="none" spc="-65" normalizeH="0" baseline="0" noProof="0" dirty="0">
                <a:ln>
                  <a:noFill/>
                </a:ln>
                <a:solidFill>
                  <a:sysClr val="windowText" lastClr="000000"/>
                </a:solidFill>
                <a:effectLst/>
                <a:uLnTx/>
                <a:uFillTx/>
                <a:latin typeface="Calibri"/>
                <a:ea typeface="+mn-ea"/>
                <a:cs typeface="Calibri"/>
              </a:rPr>
              <a:t> </a:t>
            </a:r>
            <a:r>
              <a:rPr kumimoji="0" lang="en-US" sz="1200" b="1" i="0" u="none" strike="noStrike" kern="0" cap="none" spc="-10" normalizeH="0" baseline="0" noProof="0" dirty="0">
                <a:ln>
                  <a:noFill/>
                </a:ln>
                <a:solidFill>
                  <a:sysClr val="windowText" lastClr="000000"/>
                </a:solidFill>
                <a:effectLst/>
                <a:uLnTx/>
                <a:uFillTx/>
                <a:latin typeface="Calibri"/>
                <a:ea typeface="+mn-ea"/>
                <a:cs typeface="Calibri"/>
              </a:rPr>
              <a:t>Stage</a:t>
            </a:r>
            <a:endParaRPr kumimoji="0" lang="en-US" sz="1200" b="0" i="0" u="none" strike="noStrike" kern="0" cap="none" spc="0" normalizeH="0" baseline="0" noProof="0" dirty="0">
              <a:ln>
                <a:noFill/>
              </a:ln>
              <a:solidFill>
                <a:sysClr val="windowText" lastClr="000000"/>
              </a:solidFill>
              <a:effectLst/>
              <a:uLnTx/>
              <a:uFillTx/>
              <a:latin typeface="Calibri"/>
              <a:ea typeface="+mn-ea"/>
              <a:cs typeface="Calibri"/>
            </a:endParaRPr>
          </a:p>
          <a:p>
            <a:pPr marL="635"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ysClr val="windowText" lastClr="000000"/>
                </a:solidFill>
                <a:effectLst/>
                <a:uLnTx/>
                <a:uFillTx/>
                <a:latin typeface="Calibri"/>
                <a:ea typeface="+mn-ea"/>
                <a:cs typeface="Calibri"/>
              </a:rPr>
              <a:t>with</a:t>
            </a:r>
            <a:r>
              <a:rPr kumimoji="0" lang="en-US" sz="1200" b="1" i="0" u="none" strike="noStrike" kern="0" cap="none" spc="-15" normalizeH="0" baseline="0" noProof="0" dirty="0">
                <a:ln>
                  <a:noFill/>
                </a:ln>
                <a:solidFill>
                  <a:sysClr val="windowText" lastClr="000000"/>
                </a:solidFill>
                <a:effectLst/>
                <a:uLnTx/>
                <a:uFillTx/>
                <a:latin typeface="Calibri"/>
                <a:ea typeface="+mn-ea"/>
                <a:cs typeface="Calibri"/>
              </a:rPr>
              <a:t> </a:t>
            </a:r>
            <a:r>
              <a:rPr kumimoji="0" lang="en-US" sz="1200" b="1" i="0" u="none" strike="noStrike" kern="0" cap="none" spc="-10" normalizeH="0" baseline="0" noProof="0" dirty="0">
                <a:ln>
                  <a:noFill/>
                </a:ln>
                <a:solidFill>
                  <a:sysClr val="windowText" lastClr="000000"/>
                </a:solidFill>
                <a:effectLst/>
                <a:uLnTx/>
                <a:uFillTx/>
                <a:latin typeface="Calibri"/>
                <a:ea typeface="+mn-ea"/>
                <a:cs typeface="Calibri"/>
              </a:rPr>
              <a:t>Project</a:t>
            </a:r>
            <a:endParaRPr kumimoji="0" lang="en-US" sz="1200" b="0" i="0" u="none" strike="noStrike" kern="0" cap="none" spc="0" normalizeH="0" baseline="0" noProof="0" dirty="0">
              <a:ln>
                <a:noFill/>
              </a:ln>
              <a:solidFill>
                <a:sysClr val="windowText" lastClr="000000"/>
              </a:solidFill>
              <a:effectLst/>
              <a:uLnTx/>
              <a:uFillTx/>
              <a:latin typeface="Calibri"/>
              <a:ea typeface="+mn-ea"/>
              <a:cs typeface="Calibri"/>
            </a:endParaRPr>
          </a:p>
        </p:txBody>
      </p:sp>
      <p:cxnSp>
        <p:nvCxnSpPr>
          <p:cNvPr id="2" name="Straight Connector 1">
            <a:extLst>
              <a:ext uri="{FF2B5EF4-FFF2-40B4-BE49-F238E27FC236}">
                <a16:creationId xmlns:a16="http://schemas.microsoft.com/office/drawing/2014/main" id="{C406726D-30AF-B343-37C9-FF8370442B24}"/>
              </a:ext>
            </a:extLst>
          </p:cNvPr>
          <p:cNvCxnSpPr>
            <a:cxnSpLocks/>
          </p:cNvCxnSpPr>
          <p:nvPr/>
        </p:nvCxnSpPr>
        <p:spPr>
          <a:xfrm>
            <a:off x="879676" y="1682166"/>
            <a:ext cx="1035438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32CC408-081C-4126-0287-96656912BD26}"/>
              </a:ext>
            </a:extLst>
          </p:cNvPr>
          <p:cNvSpPr txBox="1"/>
          <p:nvPr/>
        </p:nvSpPr>
        <p:spPr>
          <a:xfrm>
            <a:off x="11132554" y="1508386"/>
            <a:ext cx="1103250" cy="369332"/>
          </a:xfrm>
          <a:prstGeom prst="rect">
            <a:avLst/>
          </a:prstGeom>
          <a:noFill/>
        </p:spPr>
        <p:txBody>
          <a:bodyPr wrap="square">
            <a:spAutoFit/>
          </a:bodyPr>
          <a:lstStyle/>
          <a:p>
            <a:r>
              <a:rPr lang="en-US" b="1" dirty="0"/>
              <a:t>113.7 ft</a:t>
            </a:r>
          </a:p>
        </p:txBody>
      </p:sp>
    </p:spTree>
    <p:extLst>
      <p:ext uri="{BB962C8B-B14F-4D97-AF65-F5344CB8AC3E}">
        <p14:creationId xmlns:p14="http://schemas.microsoft.com/office/powerpoint/2010/main" val="1887178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7050-6ABE-8C57-2F18-F0E00D3F569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4B1B55B-4F3B-BC47-8A59-5BD1AAFF19B9}"/>
              </a:ext>
            </a:extLst>
          </p:cNvPr>
          <p:cNvPicPr>
            <a:picLocks noChangeAspect="1"/>
          </p:cNvPicPr>
          <p:nvPr/>
        </p:nvPicPr>
        <p:blipFill>
          <a:blip r:embed="rId2"/>
          <a:srcRect r="25334" b="23834"/>
          <a:stretch/>
        </p:blipFill>
        <p:spPr>
          <a:xfrm>
            <a:off x="-1" y="11575"/>
            <a:ext cx="6506018" cy="6858000"/>
          </a:xfrm>
          <a:prstGeom prst="rect">
            <a:avLst/>
          </a:prstGeom>
        </p:spPr>
      </p:pic>
      <p:pic>
        <p:nvPicPr>
          <p:cNvPr id="5" name="Picture 4">
            <a:extLst>
              <a:ext uri="{FF2B5EF4-FFF2-40B4-BE49-F238E27FC236}">
                <a16:creationId xmlns:a16="http://schemas.microsoft.com/office/drawing/2014/main" id="{47A5F554-04AD-2502-FD6C-0BAF2F65B16F}"/>
              </a:ext>
            </a:extLst>
          </p:cNvPr>
          <p:cNvPicPr>
            <a:picLocks noChangeAspect="1"/>
          </p:cNvPicPr>
          <p:nvPr/>
        </p:nvPicPr>
        <p:blipFill>
          <a:blip r:embed="rId3"/>
          <a:srcRect l="30645" t="17743" r="30356" b="31599"/>
          <a:stretch/>
        </p:blipFill>
        <p:spPr>
          <a:xfrm>
            <a:off x="6114120" y="-1"/>
            <a:ext cx="6818098" cy="6843730"/>
          </a:xfrm>
          <a:prstGeom prst="rect">
            <a:avLst/>
          </a:prstGeom>
        </p:spPr>
      </p:pic>
      <p:sp>
        <p:nvSpPr>
          <p:cNvPr id="2" name="Title 1">
            <a:extLst>
              <a:ext uri="{FF2B5EF4-FFF2-40B4-BE49-F238E27FC236}">
                <a16:creationId xmlns:a16="http://schemas.microsoft.com/office/drawing/2014/main" id="{0F793566-9F0D-11F4-3097-C177CACDC051}"/>
              </a:ext>
            </a:extLst>
          </p:cNvPr>
          <p:cNvSpPr>
            <a:spLocks noGrp="1"/>
          </p:cNvSpPr>
          <p:nvPr>
            <p:ph type="title"/>
          </p:nvPr>
        </p:nvSpPr>
        <p:spPr>
          <a:xfrm>
            <a:off x="838200" y="365125"/>
            <a:ext cx="11038114" cy="1325563"/>
          </a:xfrm>
        </p:spPr>
        <p:txBody>
          <a:bodyPr/>
          <a:lstStyle/>
          <a:p>
            <a:pPr algn="ctr"/>
            <a:r>
              <a:rPr lang="en-US" dirty="0">
                <a:solidFill>
                  <a:schemeClr val="bg1"/>
                </a:solidFill>
              </a:rPr>
              <a:t>Lake Geneva Environmental Restoration Project</a:t>
            </a:r>
            <a:br>
              <a:rPr lang="en-US" dirty="0">
                <a:solidFill>
                  <a:schemeClr val="bg1"/>
                </a:solidFill>
              </a:rPr>
            </a:br>
            <a:endParaRPr lang="en-US" dirty="0">
              <a:solidFill>
                <a:schemeClr val="bg1"/>
              </a:solidFill>
            </a:endParaRPr>
          </a:p>
        </p:txBody>
      </p:sp>
      <p:sp>
        <p:nvSpPr>
          <p:cNvPr id="3" name="TextBox 2">
            <a:extLst>
              <a:ext uri="{FF2B5EF4-FFF2-40B4-BE49-F238E27FC236}">
                <a16:creationId xmlns:a16="http://schemas.microsoft.com/office/drawing/2014/main" id="{64486807-3BAC-4335-CC60-A5CC2A4B48A1}"/>
              </a:ext>
            </a:extLst>
          </p:cNvPr>
          <p:cNvSpPr txBox="1"/>
          <p:nvPr/>
        </p:nvSpPr>
        <p:spPr>
          <a:xfrm>
            <a:off x="1060051" y="3060121"/>
            <a:ext cx="5568447" cy="2585323"/>
          </a:xfrm>
          <a:prstGeom prst="rect">
            <a:avLst/>
          </a:prstGeom>
          <a:noFill/>
        </p:spPr>
        <p:txBody>
          <a:bodyPr wrap="none" rtlCol="0">
            <a:spAutoFit/>
          </a:bodyPr>
          <a:lstStyle/>
          <a:p>
            <a:pPr marL="285750" indent="-285750">
              <a:buFont typeface="Arial" panose="020B0604020202020204" pitchFamily="34" charset="0"/>
              <a:buChar char="•"/>
            </a:pPr>
            <a:endParaRPr lang="en-US" dirty="0">
              <a:solidFill>
                <a:schemeClr val="bg1"/>
              </a:solidFill>
            </a:endParaRPr>
          </a:p>
          <a:p>
            <a:r>
              <a:rPr lang="en-US" dirty="0">
                <a:solidFill>
                  <a:schemeClr val="bg1"/>
                </a:solidFill>
              </a:rPr>
              <a:t>With Black Creek Project:</a:t>
            </a:r>
          </a:p>
          <a:p>
            <a:pPr marL="285750" indent="-285750">
              <a:buFont typeface="Arial" panose="020B0604020202020204" pitchFamily="34" charset="0"/>
              <a:buChar char="•"/>
            </a:pPr>
            <a:r>
              <a:rPr lang="en-US" dirty="0">
                <a:solidFill>
                  <a:schemeClr val="bg1"/>
                </a:solidFill>
              </a:rPr>
              <a:t>Normal Low Water Level (LWL)- 99.1 ft NAVD</a:t>
            </a:r>
          </a:p>
          <a:p>
            <a:pPr marL="285750" indent="-285750">
              <a:buFont typeface="Arial" panose="020B0604020202020204" pitchFamily="34" charset="0"/>
              <a:buChar char="•"/>
            </a:pPr>
            <a:r>
              <a:rPr lang="en-US" dirty="0">
                <a:solidFill>
                  <a:schemeClr val="bg1"/>
                </a:solidFill>
              </a:rPr>
              <a:t>Mean Water Level- 100.9 ft NAVD</a:t>
            </a:r>
          </a:p>
          <a:p>
            <a:pPr marL="285750" indent="-285750">
              <a:buFont typeface="Arial" panose="020B0604020202020204" pitchFamily="34" charset="0"/>
              <a:buChar char="•"/>
            </a:pPr>
            <a:r>
              <a:rPr lang="en-US" dirty="0">
                <a:solidFill>
                  <a:schemeClr val="bg1"/>
                </a:solidFill>
              </a:rPr>
              <a:t>Normal High Water Level (HWL)- 102.9 ft NAVD</a:t>
            </a:r>
          </a:p>
          <a:p>
            <a:r>
              <a:rPr lang="en-US" dirty="0">
                <a:solidFill>
                  <a:schemeClr val="bg1"/>
                </a:solidFill>
              </a:rPr>
              <a:t>a.k.a. Ordinary Water Level (OWL)</a:t>
            </a:r>
          </a:p>
          <a:p>
            <a:r>
              <a:rPr lang="en-US" dirty="0">
                <a:solidFill>
                  <a:schemeClr val="bg1"/>
                </a:solidFill>
              </a:rPr>
              <a:t>Source Data: CDM Smith Memo, Dated March 16,2022</a:t>
            </a:r>
          </a:p>
          <a:p>
            <a:endParaRPr lang="en-US" dirty="0">
              <a:solidFill>
                <a:schemeClr val="bg1"/>
              </a:solidFill>
            </a:endParaRPr>
          </a:p>
          <a:p>
            <a:endParaRPr lang="en-US" dirty="0">
              <a:solidFill>
                <a:schemeClr val="bg1"/>
              </a:solidFill>
            </a:endParaRPr>
          </a:p>
        </p:txBody>
      </p:sp>
      <p:sp>
        <p:nvSpPr>
          <p:cNvPr id="6" name="Slide Number Placeholder 5">
            <a:extLst>
              <a:ext uri="{FF2B5EF4-FFF2-40B4-BE49-F238E27FC236}">
                <a16:creationId xmlns:a16="http://schemas.microsoft.com/office/drawing/2014/main" id="{37E3FD6A-4BB3-ACF2-EA69-D6AAD6C67766}"/>
              </a:ext>
            </a:extLst>
          </p:cNvPr>
          <p:cNvSpPr>
            <a:spLocks noGrp="1"/>
          </p:cNvSpPr>
          <p:nvPr>
            <p:ph type="sldNum" sz="quarter" idx="12"/>
          </p:nvPr>
        </p:nvSpPr>
        <p:spPr/>
        <p:txBody>
          <a:bodyPr/>
          <a:lstStyle/>
          <a:p>
            <a:fld id="{EAE81216-9D9C-418C-AF3C-73483AAAEAFC}" type="slidenum">
              <a:rPr lang="en-US" smtClean="0"/>
              <a:t>15</a:t>
            </a:fld>
            <a:endParaRPr lang="en-US"/>
          </a:p>
        </p:txBody>
      </p:sp>
      <p:sp>
        <p:nvSpPr>
          <p:cNvPr id="8" name="TextBox 7">
            <a:extLst>
              <a:ext uri="{FF2B5EF4-FFF2-40B4-BE49-F238E27FC236}">
                <a16:creationId xmlns:a16="http://schemas.microsoft.com/office/drawing/2014/main" id="{5165F70A-FF46-AEED-0F38-934C17DB4310}"/>
              </a:ext>
            </a:extLst>
          </p:cNvPr>
          <p:cNvSpPr txBox="1"/>
          <p:nvPr/>
        </p:nvSpPr>
        <p:spPr>
          <a:xfrm>
            <a:off x="7960488" y="3838853"/>
            <a:ext cx="6522334" cy="369332"/>
          </a:xfrm>
          <a:prstGeom prst="rect">
            <a:avLst/>
          </a:prstGeom>
          <a:noFill/>
        </p:spPr>
        <p:txBody>
          <a:bodyPr wrap="square">
            <a:spAutoFit/>
          </a:bodyPr>
          <a:lstStyle/>
          <a:p>
            <a:r>
              <a:rPr lang="en-US" dirty="0">
                <a:solidFill>
                  <a:schemeClr val="bg1"/>
                </a:solidFill>
              </a:rPr>
              <a:t>Currently at 94 to 95 ft NAVD</a:t>
            </a:r>
          </a:p>
        </p:txBody>
      </p:sp>
    </p:spTree>
    <p:extLst>
      <p:ext uri="{BB962C8B-B14F-4D97-AF65-F5344CB8AC3E}">
        <p14:creationId xmlns:p14="http://schemas.microsoft.com/office/powerpoint/2010/main" val="893974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6382E-F282-F609-EF06-D7AD2AABDA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F18701-AEA1-DE97-9F60-A26D1920E10D}"/>
              </a:ext>
            </a:extLst>
          </p:cNvPr>
          <p:cNvSpPr>
            <a:spLocks noGrp="1"/>
          </p:cNvSpPr>
          <p:nvPr>
            <p:ph type="title"/>
          </p:nvPr>
        </p:nvSpPr>
        <p:spPr>
          <a:xfrm>
            <a:off x="838200" y="-48531"/>
            <a:ext cx="11081656" cy="1325563"/>
          </a:xfrm>
        </p:spPr>
        <p:txBody>
          <a:bodyPr/>
          <a:lstStyle/>
          <a:p>
            <a:pPr algn="ctr"/>
            <a:r>
              <a:rPr lang="en-US" dirty="0"/>
              <a:t>Environmental Resource Permit (ERP)</a:t>
            </a:r>
          </a:p>
        </p:txBody>
      </p:sp>
      <p:sp>
        <p:nvSpPr>
          <p:cNvPr id="3" name="Content Placeholder 2">
            <a:extLst>
              <a:ext uri="{FF2B5EF4-FFF2-40B4-BE49-F238E27FC236}">
                <a16:creationId xmlns:a16="http://schemas.microsoft.com/office/drawing/2014/main" id="{62BEBE4F-EFFA-F896-60E0-73EA29342124}"/>
              </a:ext>
            </a:extLst>
          </p:cNvPr>
          <p:cNvSpPr>
            <a:spLocks noGrp="1"/>
          </p:cNvSpPr>
          <p:nvPr>
            <p:ph idx="1"/>
          </p:nvPr>
        </p:nvSpPr>
        <p:spPr>
          <a:xfrm>
            <a:off x="838200" y="567472"/>
            <a:ext cx="11081657" cy="5762116"/>
          </a:xfrm>
        </p:spPr>
        <p:txBody>
          <a:bodyPr>
            <a:normAutofit fontScale="92500" lnSpcReduction="20000"/>
          </a:bodyPr>
          <a:lstStyle/>
          <a:p>
            <a:pPr marL="0" indent="0">
              <a:buNone/>
            </a:pPr>
            <a:endParaRPr lang="en-US" kern="100" dirty="0">
              <a:latin typeface="Aptos" panose="020B0004020202020204" pitchFamily="34" charset="0"/>
              <a:ea typeface="Aptos" panose="020B0004020202020204" pitchFamily="34" charset="0"/>
              <a:cs typeface="Aptos" panose="020B0004020202020204" pitchFamily="34" charset="0"/>
            </a:endParaRPr>
          </a:p>
          <a:p>
            <a:pPr marL="0" indent="0">
              <a:buNone/>
            </a:pPr>
            <a:endParaRPr lang="en-US" dirty="0"/>
          </a:p>
          <a:p>
            <a:r>
              <a:rPr lang="en-US" dirty="0"/>
              <a:t>Sponsor- Clay County</a:t>
            </a:r>
          </a:p>
          <a:p>
            <a:r>
              <a:rPr lang="en-US" dirty="0"/>
              <a:t>Authority- Florida </a:t>
            </a:r>
            <a:r>
              <a:rPr lang="en-US" sz="2600" dirty="0"/>
              <a:t>Statute </a:t>
            </a:r>
            <a:r>
              <a:rPr lang="en-US" sz="2600" kern="0" dirty="0">
                <a:solidFill>
                  <a:srgbClr val="000000"/>
                </a:solidFill>
                <a:effectLst/>
                <a:latin typeface="Arial" panose="020B0604020202020204" pitchFamily="34" charset="0"/>
                <a:ea typeface="Times New Roman" panose="02020603050405020304" pitchFamily="18" charset="0"/>
              </a:rPr>
              <a:t>18-21.004</a:t>
            </a:r>
            <a:r>
              <a:rPr lang="en-US" sz="2600" kern="0" dirty="0">
                <a:effectLst/>
                <a:latin typeface="Arial" panose="020B0604020202020204" pitchFamily="34" charset="0"/>
                <a:ea typeface="Times New Roman" panose="02020603050405020304" pitchFamily="18" charset="0"/>
              </a:rPr>
              <a:t> (3) (b)- “when a governmental entity conducts restoration and enhancement activities, provided that such activities do not unreasonably infringe on riparian rights.” </a:t>
            </a:r>
            <a:endParaRPr lang="en-US" sz="2600" dirty="0"/>
          </a:p>
          <a:p>
            <a:r>
              <a:rPr lang="en-US" dirty="0"/>
              <a:t>Overseeing State Agency- Florida Department of Env. Protection (FDEP)</a:t>
            </a:r>
          </a:p>
          <a:p>
            <a:pPr lvl="1"/>
            <a:r>
              <a:rPr lang="en-US" dirty="0"/>
              <a:t>Likely Delegated to Saint Johns River Water Management District (SJRWMD)</a:t>
            </a:r>
          </a:p>
          <a:p>
            <a:r>
              <a:rPr lang="en-US" sz="2800" dirty="0">
                <a:effectLst/>
                <a:latin typeface="Aptos" panose="020B0004020202020204" pitchFamily="34" charset="0"/>
                <a:ea typeface="Times New Roman" panose="02020603050405020304" pitchFamily="18" charset="0"/>
                <a:cs typeface="Aptos" panose="020B0004020202020204" pitchFamily="34" charset="0"/>
              </a:rPr>
              <a:t>Sovereign</a:t>
            </a:r>
            <a:r>
              <a:rPr lang="en-US" dirty="0"/>
              <a:t> Submerged Lands- Owned by the State of FL, Overseen by FDEP</a:t>
            </a:r>
          </a:p>
          <a:p>
            <a:r>
              <a:rPr lang="en-US" dirty="0"/>
              <a:t>Advocacy Efforts- Levels of FDEP, SJRWMD</a:t>
            </a:r>
          </a:p>
          <a:p>
            <a:r>
              <a:rPr lang="en-US" dirty="0"/>
              <a:t>Limitations: </a:t>
            </a:r>
          </a:p>
          <a:p>
            <a:pPr lvl="1"/>
            <a:r>
              <a:rPr lang="en-US" dirty="0"/>
              <a:t>Trees and shrubs shall be cut off at the ground surface or higher </a:t>
            </a:r>
          </a:p>
          <a:p>
            <a:pPr lvl="1"/>
            <a:r>
              <a:rPr lang="en-US" sz="2400" kern="0" dirty="0">
                <a:effectLst/>
                <a:latin typeface="Aptos" panose="020B0004020202020204" pitchFamily="34" charset="0"/>
                <a:ea typeface="Aptos" panose="020B0004020202020204" pitchFamily="34" charset="0"/>
                <a:cs typeface="Aptos" panose="020B0004020202020204" pitchFamily="34" charset="0"/>
              </a:rPr>
              <a:t>Any removal of stumps, root raking or alteration to the soil surface is </a:t>
            </a:r>
            <a:r>
              <a:rPr lang="en-US" kern="0" dirty="0">
                <a:latin typeface="Aptos" panose="020B0004020202020204" pitchFamily="34" charset="0"/>
                <a:ea typeface="Aptos" panose="020B0004020202020204" pitchFamily="34" charset="0"/>
                <a:cs typeface="Aptos" panose="020B0004020202020204" pitchFamily="34" charset="0"/>
              </a:rPr>
              <a:t>(</a:t>
            </a:r>
            <a:r>
              <a:rPr lang="en-US" sz="2400" kern="0" dirty="0">
                <a:effectLst/>
                <a:latin typeface="Aptos" panose="020B0004020202020204" pitchFamily="34" charset="0"/>
                <a:ea typeface="Aptos" panose="020B0004020202020204" pitchFamily="34" charset="0"/>
                <a:cs typeface="Aptos" panose="020B0004020202020204" pitchFamily="34" charset="0"/>
              </a:rPr>
              <a:t>strictly) prohibited</a:t>
            </a:r>
            <a:endParaRPr lang="en-US" dirty="0"/>
          </a:p>
          <a:p>
            <a:pPr lvl="1"/>
            <a:r>
              <a:rPr lang="en-US" dirty="0"/>
              <a:t>Vegetative debris from the cutting will be removed from the (lakebed)</a:t>
            </a:r>
          </a:p>
          <a:p>
            <a:pPr lvl="1"/>
            <a:r>
              <a:rPr lang="en-US" sz="2400" kern="0" dirty="0">
                <a:effectLst/>
                <a:latin typeface="Aptos" panose="020B0004020202020204" pitchFamily="34" charset="0"/>
                <a:ea typeface="Aptos" panose="020B0004020202020204" pitchFamily="34" charset="0"/>
                <a:cs typeface="Aptos" panose="020B0004020202020204" pitchFamily="34" charset="0"/>
              </a:rPr>
              <a:t>Access within the (lakebed) for tree/vegetation removal shall not damage, alter the soil surface, or rut the (lakebed)</a:t>
            </a:r>
          </a:p>
          <a:p>
            <a:pPr lvl="1"/>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243321F8-D955-D40F-D793-58570DBDDD06}"/>
              </a:ext>
            </a:extLst>
          </p:cNvPr>
          <p:cNvSpPr>
            <a:spLocks noGrp="1"/>
          </p:cNvSpPr>
          <p:nvPr>
            <p:ph type="sldNum" sz="quarter" idx="12"/>
          </p:nvPr>
        </p:nvSpPr>
        <p:spPr/>
        <p:txBody>
          <a:bodyPr/>
          <a:lstStyle/>
          <a:p>
            <a:fld id="{EAE81216-9D9C-418C-AF3C-73483AAAEAFC}" type="slidenum">
              <a:rPr lang="en-US" smtClean="0"/>
              <a:t>16</a:t>
            </a:fld>
            <a:endParaRPr lang="en-US"/>
          </a:p>
        </p:txBody>
      </p:sp>
    </p:spTree>
    <p:extLst>
      <p:ext uri="{BB962C8B-B14F-4D97-AF65-F5344CB8AC3E}">
        <p14:creationId xmlns:p14="http://schemas.microsoft.com/office/powerpoint/2010/main" val="462570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6AC10-BF0A-F90F-571F-25AAA1DF77F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5D643FE-C7A2-24A2-F91C-08B253057DF4}"/>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3B37D49D-B097-658C-437D-376F46928BDC}"/>
              </a:ext>
            </a:extLst>
          </p:cNvPr>
          <p:cNvSpPr>
            <a:spLocks noGrp="1"/>
          </p:cNvSpPr>
          <p:nvPr>
            <p:ph type="sldNum" sz="quarter" idx="12"/>
          </p:nvPr>
        </p:nvSpPr>
        <p:spPr/>
        <p:txBody>
          <a:bodyPr/>
          <a:lstStyle/>
          <a:p>
            <a:fld id="{EAE81216-9D9C-418C-AF3C-73483AAAEAFC}" type="slidenum">
              <a:rPr lang="en-US" smtClean="0"/>
              <a:t>17</a:t>
            </a:fld>
            <a:endParaRPr lang="en-US"/>
          </a:p>
        </p:txBody>
      </p:sp>
      <p:pic>
        <p:nvPicPr>
          <p:cNvPr id="1026" name="Picture 2">
            <a:extLst>
              <a:ext uri="{FF2B5EF4-FFF2-40B4-BE49-F238E27FC236}">
                <a16:creationId xmlns:a16="http://schemas.microsoft.com/office/drawing/2014/main" id="{EA62A6D6-01D0-8B35-3D43-34DADCEF80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
            <a:ext cx="5154592" cy="6872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a:extLst>
              <a:ext uri="{FF2B5EF4-FFF2-40B4-BE49-F238E27FC236}">
                <a16:creationId xmlns:a16="http://schemas.microsoft.com/office/drawing/2014/main" id="{7F0B0A18-E8C8-7DE3-C78B-397DFB7B20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244" y="-14789"/>
            <a:ext cx="5154592" cy="6872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0435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0E805-DDC5-7087-D6C1-3D37F7A862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DDD70B-DB93-5776-D591-3C15F46E4988}"/>
              </a:ext>
            </a:extLst>
          </p:cNvPr>
          <p:cNvSpPr>
            <a:spLocks noGrp="1"/>
          </p:cNvSpPr>
          <p:nvPr>
            <p:ph type="title"/>
          </p:nvPr>
        </p:nvSpPr>
        <p:spPr>
          <a:xfrm>
            <a:off x="0" y="-48531"/>
            <a:ext cx="12192000" cy="1325563"/>
          </a:xfrm>
        </p:spPr>
        <p:txBody>
          <a:bodyPr>
            <a:normAutofit/>
          </a:bodyPr>
          <a:lstStyle/>
          <a:p>
            <a:pPr algn="ctr"/>
            <a:r>
              <a:rPr lang="en-US" sz="4000" dirty="0"/>
              <a:t>Lake Geneva Environmental Restoration Project (Slide 1)</a:t>
            </a:r>
          </a:p>
        </p:txBody>
      </p:sp>
      <p:sp>
        <p:nvSpPr>
          <p:cNvPr id="3" name="Content Placeholder 2">
            <a:extLst>
              <a:ext uri="{FF2B5EF4-FFF2-40B4-BE49-F238E27FC236}">
                <a16:creationId xmlns:a16="http://schemas.microsoft.com/office/drawing/2014/main" id="{87A3B556-7AEE-4797-FAE7-55BE42253F45}"/>
              </a:ext>
            </a:extLst>
          </p:cNvPr>
          <p:cNvSpPr>
            <a:spLocks noGrp="1"/>
          </p:cNvSpPr>
          <p:nvPr>
            <p:ph idx="1"/>
          </p:nvPr>
        </p:nvSpPr>
        <p:spPr>
          <a:xfrm>
            <a:off x="838200" y="567472"/>
            <a:ext cx="11081657" cy="6290528"/>
          </a:xfrm>
        </p:spPr>
        <p:txBody>
          <a:bodyPr>
            <a:normAutofit lnSpcReduction="10000"/>
          </a:bodyPr>
          <a:lstStyle/>
          <a:p>
            <a:pPr marL="0" indent="0">
              <a:buNone/>
            </a:pPr>
            <a:endParaRPr lang="en-US" kern="100" dirty="0">
              <a:latin typeface="Aptos" panose="020B0004020202020204" pitchFamily="34" charset="0"/>
              <a:ea typeface="Aptos" panose="020B0004020202020204" pitchFamily="34" charset="0"/>
              <a:cs typeface="Aptos" panose="020B0004020202020204" pitchFamily="34" charset="0"/>
            </a:endParaRPr>
          </a:p>
          <a:p>
            <a:r>
              <a:rPr lang="en-US" dirty="0"/>
              <a:t>Objective-Set conditions for the restoration of historic open water environmental habitat on Lake Geneva</a:t>
            </a:r>
          </a:p>
          <a:p>
            <a:pPr lvl="1"/>
            <a:r>
              <a:rPr lang="en-US" dirty="0"/>
              <a:t>Removal of old growth forests that have grown in the lakebed over the last 50 years. Low water levels were caused by water demand on the aquifer from population growth.</a:t>
            </a:r>
          </a:p>
          <a:p>
            <a:pPr lvl="1"/>
            <a:r>
              <a:rPr lang="en-US" dirty="0"/>
              <a:t>Removal of vegetative debris from the lakebed where economically feasible</a:t>
            </a:r>
          </a:p>
          <a:p>
            <a:pPr lvl="1"/>
            <a:r>
              <a:rPr lang="en-US" dirty="0"/>
              <a:t>Target elevation is </a:t>
            </a:r>
            <a:r>
              <a:rPr lang="en-US" b="1" dirty="0"/>
              <a:t>102.9 feet </a:t>
            </a:r>
            <a:r>
              <a:rPr lang="en-US" dirty="0"/>
              <a:t>North American Vertical Datum 1988 (NAVD88)</a:t>
            </a:r>
          </a:p>
          <a:p>
            <a:pPr lvl="2"/>
            <a:r>
              <a:rPr lang="en-US" dirty="0"/>
              <a:t>Ordinary Water Level, aka Normal High-Water Level</a:t>
            </a:r>
          </a:p>
          <a:p>
            <a:pPr lvl="2"/>
            <a:r>
              <a:rPr lang="en-US" dirty="0"/>
              <a:t>Goal is to remove trees and vegetive debris lower than 102.9 feet</a:t>
            </a:r>
          </a:p>
          <a:p>
            <a:pPr lvl="2"/>
            <a:r>
              <a:rPr lang="en-US" dirty="0"/>
              <a:t>This would be the area where current trees will likely die as water levels return</a:t>
            </a:r>
          </a:p>
          <a:p>
            <a:pPr lvl="2"/>
            <a:r>
              <a:rPr lang="en-US" dirty="0"/>
              <a:t>Some are already dying </a:t>
            </a:r>
          </a:p>
          <a:p>
            <a:pPr lvl="2"/>
            <a:r>
              <a:rPr lang="en-US" dirty="0"/>
              <a:t>Restores environment to pre- 1970s conditions</a:t>
            </a:r>
          </a:p>
          <a:p>
            <a:pPr lvl="2"/>
            <a:r>
              <a:rPr lang="en-US" dirty="0"/>
              <a:t>Reduces safety risks posed by submerged vegetation and floating logs throughout the lake </a:t>
            </a:r>
          </a:p>
          <a:p>
            <a:pPr lvl="1"/>
            <a:r>
              <a:rPr lang="en-US" dirty="0"/>
              <a:t>Maps throughout the sanctuary show the 110-foot elevation in red marker.  Ignore the </a:t>
            </a:r>
            <a:r>
              <a:rPr lang="en-US" b="1" dirty="0"/>
              <a:t>100-foot </a:t>
            </a:r>
            <a:r>
              <a:rPr lang="en-US" dirty="0"/>
              <a:t>and </a:t>
            </a:r>
            <a:r>
              <a:rPr lang="en-US" b="1" dirty="0"/>
              <a:t>110-foot </a:t>
            </a:r>
            <a:r>
              <a:rPr lang="en-US" dirty="0"/>
              <a:t>lines…software issue generated them.  They are </a:t>
            </a:r>
            <a:r>
              <a:rPr lang="en-US" b="1" u="sng" dirty="0"/>
              <a:t>not significant to the project</a:t>
            </a:r>
            <a:r>
              <a:rPr lang="en-US" dirty="0"/>
              <a:t>.</a:t>
            </a:r>
          </a:p>
        </p:txBody>
      </p:sp>
      <p:sp>
        <p:nvSpPr>
          <p:cNvPr id="4" name="Slide Number Placeholder 3">
            <a:extLst>
              <a:ext uri="{FF2B5EF4-FFF2-40B4-BE49-F238E27FC236}">
                <a16:creationId xmlns:a16="http://schemas.microsoft.com/office/drawing/2014/main" id="{AA168FF8-525B-F140-EE97-FBAD5824C649}"/>
              </a:ext>
            </a:extLst>
          </p:cNvPr>
          <p:cNvSpPr>
            <a:spLocks noGrp="1"/>
          </p:cNvSpPr>
          <p:nvPr>
            <p:ph type="sldNum" sz="quarter" idx="12"/>
          </p:nvPr>
        </p:nvSpPr>
        <p:spPr/>
        <p:txBody>
          <a:bodyPr/>
          <a:lstStyle/>
          <a:p>
            <a:fld id="{EAE81216-9D9C-418C-AF3C-73483AAAEAFC}" type="slidenum">
              <a:rPr lang="en-US" smtClean="0"/>
              <a:t>18</a:t>
            </a:fld>
            <a:endParaRPr lang="en-US"/>
          </a:p>
        </p:txBody>
      </p:sp>
    </p:spTree>
    <p:extLst>
      <p:ext uri="{BB962C8B-B14F-4D97-AF65-F5344CB8AC3E}">
        <p14:creationId xmlns:p14="http://schemas.microsoft.com/office/powerpoint/2010/main" val="37767661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F33A9-5FFD-EA72-0893-D10E84ECFE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C1AE96-23C1-21F0-4D6D-8BFD75FC2877}"/>
              </a:ext>
            </a:extLst>
          </p:cNvPr>
          <p:cNvSpPr>
            <a:spLocks noGrp="1"/>
          </p:cNvSpPr>
          <p:nvPr>
            <p:ph type="title"/>
          </p:nvPr>
        </p:nvSpPr>
        <p:spPr>
          <a:xfrm>
            <a:off x="-1" y="-48531"/>
            <a:ext cx="12581681" cy="1325563"/>
          </a:xfrm>
        </p:spPr>
        <p:txBody>
          <a:bodyPr>
            <a:normAutofit/>
          </a:bodyPr>
          <a:lstStyle/>
          <a:p>
            <a:pPr algn="ctr"/>
            <a:r>
              <a:rPr lang="en-US" sz="4000" dirty="0"/>
              <a:t>Lake Geneva Environmental Restoration Project (Slide 2)</a:t>
            </a:r>
          </a:p>
        </p:txBody>
      </p:sp>
      <p:sp>
        <p:nvSpPr>
          <p:cNvPr id="3" name="Content Placeholder 2">
            <a:extLst>
              <a:ext uri="{FF2B5EF4-FFF2-40B4-BE49-F238E27FC236}">
                <a16:creationId xmlns:a16="http://schemas.microsoft.com/office/drawing/2014/main" id="{CF24E81D-1507-8507-2BA5-FD57E1D974E2}"/>
              </a:ext>
            </a:extLst>
          </p:cNvPr>
          <p:cNvSpPr>
            <a:spLocks noGrp="1"/>
          </p:cNvSpPr>
          <p:nvPr>
            <p:ph idx="1"/>
          </p:nvPr>
        </p:nvSpPr>
        <p:spPr>
          <a:xfrm>
            <a:off x="838199" y="796074"/>
            <a:ext cx="11081657" cy="6290528"/>
          </a:xfrm>
        </p:spPr>
        <p:txBody>
          <a:bodyPr>
            <a:normAutofit lnSpcReduction="10000"/>
          </a:bodyPr>
          <a:lstStyle/>
          <a:p>
            <a:pPr marL="0" indent="0">
              <a:buNone/>
            </a:pPr>
            <a:endParaRPr lang="en-US" kern="100" dirty="0">
              <a:latin typeface="Aptos" panose="020B0004020202020204" pitchFamily="34" charset="0"/>
              <a:ea typeface="Aptos" panose="020B0004020202020204" pitchFamily="34" charset="0"/>
              <a:cs typeface="Aptos" panose="020B0004020202020204" pitchFamily="34" charset="0"/>
            </a:endParaRPr>
          </a:p>
          <a:p>
            <a:pPr lvl="1"/>
            <a:r>
              <a:rPr lang="en-US" dirty="0"/>
              <a:t>Landowners with property boundaries on the Clay or Bradford County map viewer that extend below the 102.9-foot elevation can </a:t>
            </a:r>
            <a:r>
              <a:rPr lang="en-US" b="1" u="sng" dirty="0"/>
              <a:t>opt out </a:t>
            </a:r>
            <a:r>
              <a:rPr lang="en-US" dirty="0"/>
              <a:t>if they do not want that portion of the lakebed restored</a:t>
            </a:r>
          </a:p>
          <a:p>
            <a:pPr lvl="2"/>
            <a:r>
              <a:rPr lang="en-US" dirty="0"/>
              <a:t>Please get us your contact information </a:t>
            </a:r>
          </a:p>
          <a:p>
            <a:pPr lvl="2"/>
            <a:r>
              <a:rPr lang="en-US" dirty="0"/>
              <a:t>Send us an email letting us know if you do not wish to participate in the restoration (save-our-lakes@comcast.net)</a:t>
            </a:r>
          </a:p>
          <a:p>
            <a:pPr lvl="2"/>
            <a:r>
              <a:rPr lang="en-US" dirty="0"/>
              <a:t>We will coordinate with the contractor to avoid the property boundaries indicated in the County map viewer system</a:t>
            </a:r>
          </a:p>
          <a:p>
            <a:pPr lvl="2"/>
            <a:r>
              <a:rPr lang="en-US" dirty="0"/>
              <a:t>Understand that these areas will not be readdressed later. This is a one-time effort</a:t>
            </a:r>
          </a:p>
          <a:p>
            <a:pPr lvl="2"/>
            <a:endParaRPr lang="en-US" dirty="0"/>
          </a:p>
          <a:p>
            <a:pPr lvl="1"/>
            <a:r>
              <a:rPr lang="en-US" dirty="0"/>
              <a:t>The contractor </a:t>
            </a:r>
            <a:r>
              <a:rPr lang="en-US" u="sng" dirty="0"/>
              <a:t>may</a:t>
            </a:r>
            <a:r>
              <a:rPr lang="en-US" dirty="0"/>
              <a:t> be able to support landowners who wish to have their private property timbered upland/above the 102.9-foot elevation </a:t>
            </a:r>
          </a:p>
          <a:p>
            <a:pPr lvl="2"/>
            <a:r>
              <a:rPr lang="en-US" dirty="0"/>
              <a:t>Please ensure we have your contact information</a:t>
            </a:r>
          </a:p>
          <a:p>
            <a:pPr lvl="2"/>
            <a:r>
              <a:rPr lang="en-US" dirty="0"/>
              <a:t>Please send us an email requesting this action and we will work to connect you with the contractor (save-our-lakes@comcast.net)</a:t>
            </a:r>
          </a:p>
          <a:p>
            <a:pPr lvl="2"/>
            <a:r>
              <a:rPr lang="en-US" dirty="0"/>
              <a:t>This action would be between the contractor and landowner and not part of the restoration project</a:t>
            </a:r>
          </a:p>
          <a:p>
            <a:pPr lvl="1"/>
            <a:r>
              <a:rPr lang="en-US" dirty="0"/>
              <a:t>We are working to obtain elevation data for the 52 parcels of land in Bradford County</a:t>
            </a:r>
          </a:p>
        </p:txBody>
      </p:sp>
      <p:sp>
        <p:nvSpPr>
          <p:cNvPr id="4" name="Slide Number Placeholder 3">
            <a:extLst>
              <a:ext uri="{FF2B5EF4-FFF2-40B4-BE49-F238E27FC236}">
                <a16:creationId xmlns:a16="http://schemas.microsoft.com/office/drawing/2014/main" id="{F4A439DA-FDBF-88BC-74ED-9C0CF928F623}"/>
              </a:ext>
            </a:extLst>
          </p:cNvPr>
          <p:cNvSpPr>
            <a:spLocks noGrp="1"/>
          </p:cNvSpPr>
          <p:nvPr>
            <p:ph type="sldNum" sz="quarter" idx="12"/>
          </p:nvPr>
        </p:nvSpPr>
        <p:spPr/>
        <p:txBody>
          <a:bodyPr/>
          <a:lstStyle/>
          <a:p>
            <a:fld id="{EAE81216-9D9C-418C-AF3C-73483AAAEAFC}" type="slidenum">
              <a:rPr lang="en-US" smtClean="0"/>
              <a:t>19</a:t>
            </a:fld>
            <a:endParaRPr lang="en-US"/>
          </a:p>
        </p:txBody>
      </p:sp>
    </p:spTree>
    <p:extLst>
      <p:ext uri="{BB962C8B-B14F-4D97-AF65-F5344CB8AC3E}">
        <p14:creationId xmlns:p14="http://schemas.microsoft.com/office/powerpoint/2010/main" val="2473320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B6514-F173-378D-68B6-59DE596D97CC}"/>
              </a:ext>
            </a:extLst>
          </p:cNvPr>
          <p:cNvSpPr>
            <a:spLocks noGrp="1"/>
          </p:cNvSpPr>
          <p:nvPr>
            <p:ph type="title"/>
          </p:nvPr>
        </p:nvSpPr>
        <p:spPr>
          <a:xfrm>
            <a:off x="838200" y="27662"/>
            <a:ext cx="10515600" cy="1325563"/>
          </a:xfrm>
        </p:spPr>
        <p:txBody>
          <a:bodyPr/>
          <a:lstStyle/>
          <a:p>
            <a:pPr algn="ctr"/>
            <a:r>
              <a:rPr lang="en-US" dirty="0"/>
              <a:t>Agenda</a:t>
            </a:r>
          </a:p>
        </p:txBody>
      </p:sp>
      <p:sp>
        <p:nvSpPr>
          <p:cNvPr id="3" name="Content Placeholder 2">
            <a:extLst>
              <a:ext uri="{FF2B5EF4-FFF2-40B4-BE49-F238E27FC236}">
                <a16:creationId xmlns:a16="http://schemas.microsoft.com/office/drawing/2014/main" id="{5AE8E54F-FB51-9FE5-BB71-166E3C7C2FDE}"/>
              </a:ext>
            </a:extLst>
          </p:cNvPr>
          <p:cNvSpPr>
            <a:spLocks noGrp="1"/>
          </p:cNvSpPr>
          <p:nvPr>
            <p:ph idx="1"/>
          </p:nvPr>
        </p:nvSpPr>
        <p:spPr>
          <a:xfrm>
            <a:off x="838200" y="1444624"/>
            <a:ext cx="10515600" cy="4351338"/>
          </a:xfrm>
        </p:spPr>
        <p:txBody>
          <a:bodyPr>
            <a:normAutofit fontScale="92500" lnSpcReduction="20000"/>
          </a:bodyPr>
          <a:lstStyle/>
          <a:p>
            <a:r>
              <a:rPr lang="en-US" dirty="0">
                <a:effectLst/>
                <a:latin typeface="Aptos" panose="020B0004020202020204" pitchFamily="34" charset="0"/>
                <a:ea typeface="Aptos" panose="020B0004020202020204" pitchFamily="34" charset="0"/>
                <a:cs typeface="Aptos" panose="020B0004020202020204" pitchFamily="34" charset="0"/>
              </a:rPr>
              <a:t>Welcome and o</a:t>
            </a:r>
            <a:r>
              <a:rPr lang="en-US" dirty="0"/>
              <a:t>pening comments (SOLO)</a:t>
            </a:r>
          </a:p>
          <a:p>
            <a:r>
              <a:rPr lang="en-US" dirty="0">
                <a:effectLst/>
                <a:latin typeface="Aptos" panose="020B0004020202020204" pitchFamily="34" charset="0"/>
                <a:ea typeface="Aptos" panose="020B0004020202020204" pitchFamily="34" charset="0"/>
                <a:cs typeface="Aptos" panose="020B0004020202020204" pitchFamily="34" charset="0"/>
              </a:rPr>
              <a:t>Introduction of Key Leaders  (</a:t>
            </a:r>
            <a:r>
              <a:rPr lang="en-US" dirty="0">
                <a:latin typeface="Aptos" panose="020B0004020202020204" pitchFamily="34" charset="0"/>
                <a:ea typeface="Aptos" panose="020B0004020202020204" pitchFamily="34" charset="0"/>
                <a:cs typeface="Aptos" panose="020B0004020202020204" pitchFamily="34" charset="0"/>
              </a:rPr>
              <a:t>COKH</a:t>
            </a:r>
            <a:r>
              <a:rPr lang="en-US" dirty="0">
                <a:effectLst/>
                <a:latin typeface="Aptos" panose="020B0004020202020204" pitchFamily="34" charset="0"/>
                <a:ea typeface="Aptos" panose="020B0004020202020204" pitchFamily="34" charset="0"/>
                <a:cs typeface="Aptos" panose="020B0004020202020204" pitchFamily="34" charset="0"/>
              </a:rPr>
              <a:t>)</a:t>
            </a:r>
            <a:endParaRPr lang="en-US" dirty="0"/>
          </a:p>
          <a:p>
            <a:r>
              <a:rPr lang="en-US" dirty="0"/>
              <a:t>Ground Rules (COKH)</a:t>
            </a:r>
          </a:p>
          <a:p>
            <a:r>
              <a:rPr lang="en-US" dirty="0"/>
              <a:t>How surface water flows in the Keystone Heights area(COKH)</a:t>
            </a:r>
          </a:p>
          <a:p>
            <a:r>
              <a:rPr lang="en-US" dirty="0"/>
              <a:t>History (COKH)</a:t>
            </a:r>
          </a:p>
          <a:p>
            <a:pPr lvl="1"/>
            <a:r>
              <a:rPr lang="en-US" dirty="0"/>
              <a:t>Lake Levels</a:t>
            </a:r>
          </a:p>
          <a:p>
            <a:pPr lvl="1"/>
            <a:r>
              <a:rPr lang="en-US" dirty="0"/>
              <a:t>Black Creek Water Resource Development Project</a:t>
            </a:r>
          </a:p>
          <a:p>
            <a:r>
              <a:rPr lang="en-US" dirty="0"/>
              <a:t>Environmental Resource Permit (A&amp;R)</a:t>
            </a:r>
          </a:p>
          <a:p>
            <a:r>
              <a:rPr lang="en-US" dirty="0"/>
              <a:t>Lake Geneva Environmental Restoration Project (COKH)</a:t>
            </a:r>
          </a:p>
          <a:p>
            <a:r>
              <a:rPr lang="en-US" dirty="0"/>
              <a:t>Way Forward</a:t>
            </a:r>
          </a:p>
          <a:p>
            <a:r>
              <a:rPr lang="en-US" dirty="0"/>
              <a:t>Question and Answer (All Organizations)</a:t>
            </a:r>
          </a:p>
          <a:p>
            <a:endParaRPr lang="en-US" dirty="0"/>
          </a:p>
        </p:txBody>
      </p:sp>
      <p:sp>
        <p:nvSpPr>
          <p:cNvPr id="4" name="Slide Number Placeholder 3">
            <a:extLst>
              <a:ext uri="{FF2B5EF4-FFF2-40B4-BE49-F238E27FC236}">
                <a16:creationId xmlns:a16="http://schemas.microsoft.com/office/drawing/2014/main" id="{A2078E3F-A1DA-9D83-62B5-CD267E404060}"/>
              </a:ext>
            </a:extLst>
          </p:cNvPr>
          <p:cNvSpPr>
            <a:spLocks noGrp="1"/>
          </p:cNvSpPr>
          <p:nvPr>
            <p:ph type="sldNum" sz="quarter" idx="12"/>
          </p:nvPr>
        </p:nvSpPr>
        <p:spPr/>
        <p:txBody>
          <a:bodyPr/>
          <a:lstStyle/>
          <a:p>
            <a:fld id="{EAE81216-9D9C-418C-AF3C-73483AAAEAFC}" type="slidenum">
              <a:rPr lang="en-US" smtClean="0"/>
              <a:t>2</a:t>
            </a:fld>
            <a:endParaRPr lang="en-US"/>
          </a:p>
        </p:txBody>
      </p:sp>
    </p:spTree>
    <p:extLst>
      <p:ext uri="{BB962C8B-B14F-4D97-AF65-F5344CB8AC3E}">
        <p14:creationId xmlns:p14="http://schemas.microsoft.com/office/powerpoint/2010/main" val="3078840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00F45-1F13-7931-4C59-0CC6AD1C35D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83E560F-1EA7-3D7B-0D6D-AE700DF672C1}"/>
              </a:ext>
            </a:extLst>
          </p:cNvPr>
          <p:cNvSpPr>
            <a:spLocks noGrp="1"/>
          </p:cNvSpPr>
          <p:nvPr>
            <p:ph idx="1"/>
          </p:nvPr>
        </p:nvSpPr>
        <p:spPr>
          <a:xfrm>
            <a:off x="838200" y="2033975"/>
            <a:ext cx="10515600" cy="4351338"/>
          </a:xfrm>
        </p:spPr>
        <p:txBody>
          <a:bodyPr/>
          <a:lstStyle/>
          <a:p>
            <a:endParaRPr lang="en-US" dirty="0"/>
          </a:p>
        </p:txBody>
      </p:sp>
      <p:pic>
        <p:nvPicPr>
          <p:cNvPr id="4" name="Picture 3">
            <a:extLst>
              <a:ext uri="{FF2B5EF4-FFF2-40B4-BE49-F238E27FC236}">
                <a16:creationId xmlns:a16="http://schemas.microsoft.com/office/drawing/2014/main" id="{DE3BD9BC-9420-685D-C06C-4964202495C4}"/>
              </a:ext>
            </a:extLst>
          </p:cNvPr>
          <p:cNvPicPr>
            <a:picLocks noChangeAspect="1"/>
          </p:cNvPicPr>
          <p:nvPr/>
        </p:nvPicPr>
        <p:blipFill>
          <a:blip r:embed="rId3"/>
          <a:srcRect l="15751" t="15765" r="29961" b="36287"/>
          <a:stretch/>
        </p:blipFill>
        <p:spPr>
          <a:xfrm>
            <a:off x="1175657" y="219925"/>
            <a:ext cx="10048544" cy="6858000"/>
          </a:xfrm>
          <a:prstGeom prst="rect">
            <a:avLst/>
          </a:prstGeom>
        </p:spPr>
      </p:pic>
      <p:sp>
        <p:nvSpPr>
          <p:cNvPr id="5" name="Oval 4">
            <a:extLst>
              <a:ext uri="{FF2B5EF4-FFF2-40B4-BE49-F238E27FC236}">
                <a16:creationId xmlns:a16="http://schemas.microsoft.com/office/drawing/2014/main" id="{CCD79A11-355C-24FC-0697-6AEBFE86DD08}"/>
              </a:ext>
            </a:extLst>
          </p:cNvPr>
          <p:cNvSpPr/>
          <p:nvPr/>
        </p:nvSpPr>
        <p:spPr>
          <a:xfrm>
            <a:off x="2253344" y="2733836"/>
            <a:ext cx="980134" cy="2144485"/>
          </a:xfrm>
          <a:prstGeom prst="ellipse">
            <a:avLst/>
          </a:prstGeom>
          <a:noFill/>
          <a:ln w="698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08659D35-98C3-C40A-B807-85C6940AACA2}"/>
              </a:ext>
            </a:extLst>
          </p:cNvPr>
          <p:cNvSpPr/>
          <p:nvPr/>
        </p:nvSpPr>
        <p:spPr>
          <a:xfrm>
            <a:off x="4484489" y="2264163"/>
            <a:ext cx="1415568" cy="2484665"/>
          </a:xfrm>
          <a:prstGeom prst="ellipse">
            <a:avLst/>
          </a:prstGeom>
          <a:noFill/>
          <a:ln w="698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F831C524-41E7-810D-0121-AAD84C9D9A19}"/>
              </a:ext>
            </a:extLst>
          </p:cNvPr>
          <p:cNvSpPr/>
          <p:nvPr/>
        </p:nvSpPr>
        <p:spPr>
          <a:xfrm>
            <a:off x="6847541" y="5385643"/>
            <a:ext cx="2492399" cy="1495649"/>
          </a:xfrm>
          <a:prstGeom prst="ellipse">
            <a:avLst/>
          </a:prstGeom>
          <a:noFill/>
          <a:ln w="698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73593A-6A9B-B570-2C74-EF0A81512C7D}"/>
              </a:ext>
            </a:extLst>
          </p:cNvPr>
          <p:cNvSpPr/>
          <p:nvPr/>
        </p:nvSpPr>
        <p:spPr>
          <a:xfrm rot="19762096">
            <a:off x="7434946" y="1688807"/>
            <a:ext cx="1796143" cy="2797628"/>
          </a:xfrm>
          <a:prstGeom prst="ellipse">
            <a:avLst/>
          </a:prstGeom>
          <a:noFill/>
          <a:ln w="698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D62F400-B683-051B-336B-0A52C3E3A393}"/>
              </a:ext>
            </a:extLst>
          </p:cNvPr>
          <p:cNvSpPr/>
          <p:nvPr/>
        </p:nvSpPr>
        <p:spPr>
          <a:xfrm rot="19434438">
            <a:off x="3500159" y="4632339"/>
            <a:ext cx="601801" cy="543151"/>
          </a:xfrm>
          <a:prstGeom prst="ellipse">
            <a:avLst/>
          </a:prstGeom>
          <a:noFill/>
          <a:ln w="698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20F7AB6-6DE4-F067-EA7E-26353ED82595}"/>
              </a:ext>
            </a:extLst>
          </p:cNvPr>
          <p:cNvSpPr/>
          <p:nvPr/>
        </p:nvSpPr>
        <p:spPr>
          <a:xfrm>
            <a:off x="1218562" y="1391945"/>
            <a:ext cx="859971" cy="925286"/>
          </a:xfrm>
          <a:prstGeom prst="ellipse">
            <a:avLst/>
          </a:prstGeom>
          <a:noFill/>
          <a:ln w="698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11">
            <a:extLst>
              <a:ext uri="{FF2B5EF4-FFF2-40B4-BE49-F238E27FC236}">
                <a16:creationId xmlns:a16="http://schemas.microsoft.com/office/drawing/2014/main" id="{C04948C3-A036-B205-2B5F-F67E7C060F7E}"/>
              </a:ext>
            </a:extLst>
          </p:cNvPr>
          <p:cNvSpPr>
            <a:spLocks noGrp="1"/>
          </p:cNvSpPr>
          <p:nvPr>
            <p:ph type="sldNum" sz="quarter" idx="12"/>
          </p:nvPr>
        </p:nvSpPr>
        <p:spPr>
          <a:xfrm>
            <a:off x="8610600" y="6564700"/>
            <a:ext cx="2743200" cy="365125"/>
          </a:xfrm>
        </p:spPr>
        <p:txBody>
          <a:bodyPr/>
          <a:lstStyle/>
          <a:p>
            <a:fld id="{EAE81216-9D9C-418C-AF3C-73483AAAEAFC}" type="slidenum">
              <a:rPr lang="en-US" smtClean="0"/>
              <a:t>20</a:t>
            </a:fld>
            <a:endParaRPr lang="en-US"/>
          </a:p>
        </p:txBody>
      </p:sp>
      <p:sp>
        <p:nvSpPr>
          <p:cNvPr id="13" name="Title 1">
            <a:extLst>
              <a:ext uri="{FF2B5EF4-FFF2-40B4-BE49-F238E27FC236}">
                <a16:creationId xmlns:a16="http://schemas.microsoft.com/office/drawing/2014/main" id="{B8E33976-51FC-35D4-0AF2-1F48CC4D17F6}"/>
              </a:ext>
            </a:extLst>
          </p:cNvPr>
          <p:cNvSpPr txBox="1">
            <a:spLocks/>
          </p:cNvSpPr>
          <p:nvPr/>
        </p:nvSpPr>
        <p:spPr>
          <a:xfrm>
            <a:off x="-1" y="-48531"/>
            <a:ext cx="12581681" cy="1325563"/>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Current Targeted Areas</a:t>
            </a:r>
          </a:p>
        </p:txBody>
      </p:sp>
      <p:sp>
        <p:nvSpPr>
          <p:cNvPr id="14" name="Title 1">
            <a:extLst>
              <a:ext uri="{FF2B5EF4-FFF2-40B4-BE49-F238E27FC236}">
                <a16:creationId xmlns:a16="http://schemas.microsoft.com/office/drawing/2014/main" id="{F291B0DC-A533-9AC2-2E97-A53D9A5838BC}"/>
              </a:ext>
            </a:extLst>
          </p:cNvPr>
          <p:cNvSpPr txBox="1">
            <a:spLocks/>
          </p:cNvSpPr>
          <p:nvPr/>
        </p:nvSpPr>
        <p:spPr>
          <a:xfrm>
            <a:off x="152399" y="103869"/>
            <a:ext cx="1258168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dirty="0"/>
          </a:p>
        </p:txBody>
      </p:sp>
    </p:spTree>
    <p:extLst>
      <p:ext uri="{BB962C8B-B14F-4D97-AF65-F5344CB8AC3E}">
        <p14:creationId xmlns:p14="http://schemas.microsoft.com/office/powerpoint/2010/main" val="23387259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C4724-3FF7-E050-B3F6-8C6208973F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B3256-1D32-CCDD-6D5F-1BF19C49F10F}"/>
              </a:ext>
            </a:extLst>
          </p:cNvPr>
          <p:cNvSpPr>
            <a:spLocks noGrp="1"/>
          </p:cNvSpPr>
          <p:nvPr>
            <p:ph type="title"/>
          </p:nvPr>
        </p:nvSpPr>
        <p:spPr>
          <a:xfrm>
            <a:off x="838200" y="-48531"/>
            <a:ext cx="11081656" cy="1325563"/>
          </a:xfrm>
        </p:spPr>
        <p:txBody>
          <a:bodyPr/>
          <a:lstStyle/>
          <a:p>
            <a:pPr algn="ctr"/>
            <a:r>
              <a:rPr lang="en-US" dirty="0"/>
              <a:t>Way Forward</a:t>
            </a:r>
          </a:p>
        </p:txBody>
      </p:sp>
      <p:sp>
        <p:nvSpPr>
          <p:cNvPr id="3" name="Content Placeholder 2">
            <a:extLst>
              <a:ext uri="{FF2B5EF4-FFF2-40B4-BE49-F238E27FC236}">
                <a16:creationId xmlns:a16="http://schemas.microsoft.com/office/drawing/2014/main" id="{64108DC1-5310-A4D7-D3E6-75A5B24FE5DF}"/>
              </a:ext>
            </a:extLst>
          </p:cNvPr>
          <p:cNvSpPr>
            <a:spLocks noGrp="1"/>
          </p:cNvSpPr>
          <p:nvPr>
            <p:ph idx="1"/>
          </p:nvPr>
        </p:nvSpPr>
        <p:spPr>
          <a:xfrm>
            <a:off x="838199" y="796074"/>
            <a:ext cx="11081657" cy="6290528"/>
          </a:xfrm>
        </p:spPr>
        <p:txBody>
          <a:bodyPr>
            <a:normAutofit/>
          </a:bodyPr>
          <a:lstStyle/>
          <a:p>
            <a:pPr marL="0" indent="0">
              <a:buNone/>
            </a:pPr>
            <a:endParaRPr lang="en-US" b="1" kern="100" dirty="0">
              <a:latin typeface="Aptos" panose="020B0004020202020204" pitchFamily="34" charset="0"/>
              <a:ea typeface="Aptos" panose="020B0004020202020204" pitchFamily="34" charset="0"/>
              <a:cs typeface="Aptos" panose="020B0004020202020204" pitchFamily="34" charset="0"/>
            </a:endParaRPr>
          </a:p>
          <a:p>
            <a:pPr lvl="2"/>
            <a:endParaRPr lang="en-US" dirty="0"/>
          </a:p>
          <a:p>
            <a:pPr lvl="1"/>
            <a:r>
              <a:rPr lang="en-US" b="1" dirty="0"/>
              <a:t>Rough Timeline:</a:t>
            </a:r>
          </a:p>
          <a:p>
            <a:pPr lvl="2"/>
            <a:r>
              <a:rPr lang="en-US" dirty="0"/>
              <a:t>30 January 2025- Landowners Meeting</a:t>
            </a:r>
          </a:p>
          <a:p>
            <a:pPr lvl="2"/>
            <a:r>
              <a:rPr lang="en-US" dirty="0"/>
              <a:t>7 to 21 February 2025- Clay County Submits ERP to SJRWMD for review</a:t>
            </a:r>
          </a:p>
          <a:p>
            <a:pPr lvl="2"/>
            <a:r>
              <a:rPr lang="en-US" dirty="0"/>
              <a:t>14 February to 14 March- SJRWMD/FDEP ERP Approval</a:t>
            </a:r>
          </a:p>
          <a:p>
            <a:pPr lvl="2"/>
            <a:r>
              <a:rPr lang="en-US" b="1" dirty="0"/>
              <a:t>Mandatory 21-day ERP advertisement in local paper for public comment </a:t>
            </a:r>
          </a:p>
          <a:p>
            <a:pPr lvl="3"/>
            <a:r>
              <a:rPr lang="en-US" sz="2000" dirty="0"/>
              <a:t>Start between 14 February and 4 April 2025</a:t>
            </a:r>
          </a:p>
          <a:p>
            <a:pPr lvl="2"/>
            <a:r>
              <a:rPr lang="en-US" dirty="0"/>
              <a:t>11 March to 11 April 2025- Begin Contractor Procurement Period</a:t>
            </a:r>
          </a:p>
          <a:p>
            <a:pPr lvl="2"/>
            <a:r>
              <a:rPr lang="en-US" b="1" dirty="0"/>
              <a:t>1 April 2025- Early Contractor Start </a:t>
            </a:r>
            <a:r>
              <a:rPr lang="en-US" dirty="0"/>
              <a:t>(Estimate 4-week period of performance)</a:t>
            </a:r>
          </a:p>
          <a:p>
            <a:pPr lvl="2"/>
            <a:r>
              <a:rPr lang="en-US" dirty="0"/>
              <a:t>29 April 2025- Early Contractor Finish</a:t>
            </a:r>
          </a:p>
          <a:p>
            <a:pPr lvl="2"/>
            <a:r>
              <a:rPr lang="en-US" dirty="0"/>
              <a:t>12 May 2025-Late Contractor Start</a:t>
            </a:r>
          </a:p>
          <a:p>
            <a:pPr lvl="2"/>
            <a:r>
              <a:rPr lang="en-US" b="1" dirty="0"/>
              <a:t>9 June 2025- Late Contractor Finish</a:t>
            </a:r>
          </a:p>
          <a:p>
            <a:pPr lvl="2"/>
            <a:endParaRPr lang="en-US" dirty="0"/>
          </a:p>
        </p:txBody>
      </p:sp>
      <p:sp>
        <p:nvSpPr>
          <p:cNvPr id="4" name="Slide Number Placeholder 3">
            <a:extLst>
              <a:ext uri="{FF2B5EF4-FFF2-40B4-BE49-F238E27FC236}">
                <a16:creationId xmlns:a16="http://schemas.microsoft.com/office/drawing/2014/main" id="{79A470AB-E2AF-B94E-6B19-93ECDD3DC16C}"/>
              </a:ext>
            </a:extLst>
          </p:cNvPr>
          <p:cNvSpPr>
            <a:spLocks noGrp="1"/>
          </p:cNvSpPr>
          <p:nvPr>
            <p:ph type="sldNum" sz="quarter" idx="12"/>
          </p:nvPr>
        </p:nvSpPr>
        <p:spPr/>
        <p:txBody>
          <a:bodyPr/>
          <a:lstStyle/>
          <a:p>
            <a:fld id="{EAE81216-9D9C-418C-AF3C-73483AAAEAFC}" type="slidenum">
              <a:rPr lang="en-US" smtClean="0"/>
              <a:t>21</a:t>
            </a:fld>
            <a:endParaRPr lang="en-US"/>
          </a:p>
        </p:txBody>
      </p:sp>
    </p:spTree>
    <p:extLst>
      <p:ext uri="{BB962C8B-B14F-4D97-AF65-F5344CB8AC3E}">
        <p14:creationId xmlns:p14="http://schemas.microsoft.com/office/powerpoint/2010/main" val="4165016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1A4F7-073B-8D5D-FFA2-7ADF9FE8C5F6}"/>
              </a:ext>
            </a:extLst>
          </p:cNvPr>
          <p:cNvSpPr>
            <a:spLocks noGrp="1"/>
          </p:cNvSpPr>
          <p:nvPr>
            <p:ph type="title"/>
          </p:nvPr>
        </p:nvSpPr>
        <p:spPr>
          <a:xfrm>
            <a:off x="925286" y="0"/>
            <a:ext cx="10515600" cy="1325563"/>
          </a:xfrm>
        </p:spPr>
        <p:txBody>
          <a:bodyPr/>
          <a:lstStyle/>
          <a:p>
            <a:pPr algn="ctr"/>
            <a:r>
              <a:rPr lang="en-US" dirty="0"/>
              <a:t>Pre-Submitted Q&amp;A #1</a:t>
            </a:r>
          </a:p>
        </p:txBody>
      </p:sp>
      <p:sp>
        <p:nvSpPr>
          <p:cNvPr id="3" name="Content Placeholder 2">
            <a:extLst>
              <a:ext uri="{FF2B5EF4-FFF2-40B4-BE49-F238E27FC236}">
                <a16:creationId xmlns:a16="http://schemas.microsoft.com/office/drawing/2014/main" id="{0C188941-3F44-9598-61D8-5B0B8D6C9268}"/>
              </a:ext>
            </a:extLst>
          </p:cNvPr>
          <p:cNvSpPr>
            <a:spLocks noGrp="1"/>
          </p:cNvSpPr>
          <p:nvPr>
            <p:ph idx="1"/>
          </p:nvPr>
        </p:nvSpPr>
        <p:spPr>
          <a:xfrm>
            <a:off x="838199" y="1284513"/>
            <a:ext cx="11199471" cy="6597845"/>
          </a:xfrm>
        </p:spPr>
        <p:txBody>
          <a:bodyPr>
            <a:normAutofit fontScale="47500" lnSpcReduction="20000"/>
          </a:bodyPr>
          <a:lstStyle/>
          <a:p>
            <a:pPr marL="0" marR="0" indent="0">
              <a:buNone/>
            </a:pPr>
            <a:r>
              <a:rPr lang="en-US" sz="4500" dirty="0">
                <a:effectLst/>
                <a:latin typeface="Aptos" panose="020B0004020202020204" pitchFamily="34" charset="0"/>
                <a:ea typeface="Times New Roman" panose="02020603050405020304" pitchFamily="18" charset="0"/>
                <a:cs typeface="Aptos" panose="020B0004020202020204" pitchFamily="34" charset="0"/>
              </a:rPr>
              <a:t>Question-Hello, I live on the headwaters of Lake Geneva. It is a smaller, spring fed lake, that feeds into the rest of Geneva through a small creek. Since I moved here in February of 2014, the water levels have been stable and have come up slightly in recent years. Several people on the lake have rebuilt docks to adapt to the current level, and now this man made restoration threatens to submerge our new docks. I understand the need to raise the water levels on the large area of Geneva, but why are you trying to raise the levels to what they were in the 1960s? Our water levels have been fairly stable for decades and we will see no benefit from increased levels, only destruction of our property. </a:t>
            </a:r>
          </a:p>
          <a:p>
            <a:pPr marL="0" marR="0" indent="0">
              <a:buNone/>
            </a:pPr>
            <a:r>
              <a:rPr lang="en-US" sz="4500" dirty="0">
                <a:latin typeface="Aptos" panose="020B0004020202020204" pitchFamily="34" charset="0"/>
                <a:ea typeface="Times New Roman" panose="02020603050405020304" pitchFamily="18" charset="0"/>
                <a:cs typeface="Aptos" panose="020B0004020202020204" pitchFamily="34" charset="0"/>
              </a:rPr>
              <a:t>Answers- </a:t>
            </a:r>
          </a:p>
          <a:p>
            <a:pPr marL="0" marR="0" indent="0">
              <a:buNone/>
            </a:pPr>
            <a:r>
              <a:rPr lang="en-US" sz="4500" dirty="0">
                <a:latin typeface="Aptos" panose="020B0004020202020204" pitchFamily="34" charset="0"/>
                <a:ea typeface="Times New Roman" panose="02020603050405020304" pitchFamily="18" charset="0"/>
                <a:cs typeface="Aptos" panose="020B0004020202020204" pitchFamily="34" charset="0"/>
              </a:rPr>
              <a:t>1)The stable, to rising, water levels you have seen since 2014 has likely been due to a  wet cycle for Florida.  A dry cycle will come and bring levels down if not mitigated by the Black Creek flows.</a:t>
            </a:r>
          </a:p>
          <a:p>
            <a:pPr marL="0" marR="0" indent="0">
              <a:buNone/>
            </a:pPr>
            <a:r>
              <a:rPr lang="en-US" sz="4500" dirty="0">
                <a:latin typeface="Aptos" panose="020B0004020202020204" pitchFamily="34" charset="0"/>
                <a:ea typeface="Times New Roman" panose="02020603050405020304" pitchFamily="18" charset="0"/>
                <a:cs typeface="Aptos" panose="020B0004020202020204" pitchFamily="34" charset="0"/>
              </a:rPr>
              <a:t>2) Water demands on the Floridian Aquifer are expected to increase by 135 million gallons per day (</a:t>
            </a:r>
            <a:r>
              <a:rPr lang="en-US" sz="4500" dirty="0" err="1">
                <a:latin typeface="Aptos" panose="020B0004020202020204" pitchFamily="34" charset="0"/>
                <a:ea typeface="Times New Roman" panose="02020603050405020304" pitchFamily="18" charset="0"/>
                <a:cs typeface="Aptos" panose="020B0004020202020204" pitchFamily="34" charset="0"/>
              </a:rPr>
              <a:t>mgd</a:t>
            </a:r>
            <a:r>
              <a:rPr lang="en-US" sz="4500" dirty="0">
                <a:latin typeface="Aptos" panose="020B0004020202020204" pitchFamily="34" charset="0"/>
                <a:ea typeface="Times New Roman" panose="02020603050405020304" pitchFamily="18" charset="0"/>
                <a:cs typeface="Aptos" panose="020B0004020202020204" pitchFamily="34" charset="0"/>
              </a:rPr>
              <a:t>) for the region through 2045. Lake Geneva is at the top of that mountain of groundwater. Lakes Brooklyn and </a:t>
            </a:r>
            <a:r>
              <a:rPr lang="en-US" sz="4500" dirty="0" err="1">
                <a:latin typeface="Aptos" panose="020B0004020202020204" pitchFamily="34" charset="0"/>
                <a:ea typeface="Times New Roman" panose="02020603050405020304" pitchFamily="18" charset="0"/>
                <a:cs typeface="Aptos" panose="020B0004020202020204" pitchFamily="34" charset="0"/>
              </a:rPr>
              <a:t>Gerneva</a:t>
            </a:r>
            <a:r>
              <a:rPr lang="en-US" sz="4500" dirty="0">
                <a:latin typeface="Aptos" panose="020B0004020202020204" pitchFamily="34" charset="0"/>
                <a:ea typeface="Times New Roman" panose="02020603050405020304" pitchFamily="18" charset="0"/>
                <a:cs typeface="Aptos" panose="020B0004020202020204" pitchFamily="34" charset="0"/>
              </a:rPr>
              <a:t> represent one of only two recharge points for the Upper Floridan Aquifer.  The second is all the way up near Valdosta, GA. Without water resource development projects like the Black Creek Project the lake region will see reduced lake levels from this water supply demand. </a:t>
            </a:r>
          </a:p>
          <a:p>
            <a:pPr marL="0" marR="0" indent="0">
              <a:buNone/>
            </a:pPr>
            <a:r>
              <a:rPr lang="en-US" sz="4500" dirty="0">
                <a:latin typeface="Aptos" panose="020B0004020202020204" pitchFamily="34" charset="0"/>
                <a:ea typeface="Times New Roman" panose="02020603050405020304" pitchFamily="18" charset="0"/>
                <a:cs typeface="Aptos" panose="020B0004020202020204" pitchFamily="34" charset="0"/>
              </a:rPr>
              <a:t> </a:t>
            </a:r>
          </a:p>
          <a:p>
            <a:pPr marL="0" marR="0" indent="0">
              <a:buNone/>
            </a:pPr>
            <a:r>
              <a:rPr lang="en-US" sz="4500" dirty="0">
                <a:latin typeface="Aptos" panose="020B0004020202020204" pitchFamily="34" charset="0"/>
                <a:ea typeface="Times New Roman" panose="02020603050405020304" pitchFamily="18" charset="0"/>
                <a:cs typeface="Aptos" panose="020B0004020202020204" pitchFamily="34" charset="0"/>
              </a:rPr>
              <a:t>3</a:t>
            </a:r>
            <a:r>
              <a:rPr lang="en-US" sz="4500" dirty="0">
                <a:effectLst/>
                <a:latin typeface="Aptos" panose="020B0004020202020204" pitchFamily="34" charset="0"/>
                <a:ea typeface="Times New Roman" panose="02020603050405020304" pitchFamily="18" charset="0"/>
                <a:cs typeface="Aptos" panose="020B0004020202020204" pitchFamily="34" charset="0"/>
              </a:rPr>
              <a:t>)</a:t>
            </a:r>
            <a:r>
              <a:rPr lang="en-US" sz="4500" dirty="0">
                <a:latin typeface="Aptos" panose="020B0004020202020204" pitchFamily="34" charset="0"/>
                <a:ea typeface="Times New Roman" panose="02020603050405020304" pitchFamily="18" charset="0"/>
                <a:cs typeface="Aptos" panose="020B0004020202020204" pitchFamily="34" charset="0"/>
              </a:rPr>
              <a:t> If you have built docks under the current conditions and they are in the water, there is a high probability that the structure is on State Sovereign Submerged Land, permitted by  the State of Florida, and subject to State of Florida’s decisions (based on public feedback) on how to manage resources for the grater good of all citizens. </a:t>
            </a:r>
            <a:endParaRPr lang="en-US" sz="4500" dirty="0">
              <a:effectLst/>
              <a:latin typeface="Aptos" panose="020B0004020202020204" pitchFamily="34" charset="0"/>
              <a:ea typeface="Times New Roman" panose="02020603050405020304" pitchFamily="18" charset="0"/>
              <a:cs typeface="Aptos" panose="020B0004020202020204" pitchFamily="34" charset="0"/>
            </a:endParaRPr>
          </a:p>
        </p:txBody>
      </p:sp>
      <p:sp>
        <p:nvSpPr>
          <p:cNvPr id="4" name="Slide Number Placeholder 3">
            <a:extLst>
              <a:ext uri="{FF2B5EF4-FFF2-40B4-BE49-F238E27FC236}">
                <a16:creationId xmlns:a16="http://schemas.microsoft.com/office/drawing/2014/main" id="{CE91DBA9-54BC-B7F8-219C-609E3A731EE3}"/>
              </a:ext>
            </a:extLst>
          </p:cNvPr>
          <p:cNvSpPr>
            <a:spLocks noGrp="1"/>
          </p:cNvSpPr>
          <p:nvPr>
            <p:ph type="sldNum" sz="quarter" idx="12"/>
          </p:nvPr>
        </p:nvSpPr>
        <p:spPr/>
        <p:txBody>
          <a:bodyPr/>
          <a:lstStyle/>
          <a:p>
            <a:fld id="{EAE81216-9D9C-418C-AF3C-73483AAAEAFC}" type="slidenum">
              <a:rPr lang="en-US" smtClean="0"/>
              <a:t>22</a:t>
            </a:fld>
            <a:endParaRPr lang="en-US"/>
          </a:p>
        </p:txBody>
      </p:sp>
    </p:spTree>
    <p:extLst>
      <p:ext uri="{BB962C8B-B14F-4D97-AF65-F5344CB8AC3E}">
        <p14:creationId xmlns:p14="http://schemas.microsoft.com/office/powerpoint/2010/main" val="1081230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193D00C-476C-1B7D-A299-94CA593EDCBF}"/>
              </a:ext>
            </a:extLst>
          </p:cNvPr>
          <p:cNvSpPr>
            <a:spLocks noGrp="1"/>
          </p:cNvSpPr>
          <p:nvPr>
            <p:ph type="sldNum" sz="quarter" idx="12"/>
          </p:nvPr>
        </p:nvSpPr>
        <p:spPr/>
        <p:txBody>
          <a:bodyPr/>
          <a:lstStyle/>
          <a:p>
            <a:fld id="{EAE81216-9D9C-418C-AF3C-73483AAAEAFC}" type="slidenum">
              <a:rPr lang="en-US" smtClean="0"/>
              <a:t>23</a:t>
            </a:fld>
            <a:endParaRPr lang="en-US"/>
          </a:p>
        </p:txBody>
      </p:sp>
      <p:pic>
        <p:nvPicPr>
          <p:cNvPr id="5" name="Picture 4">
            <a:extLst>
              <a:ext uri="{FF2B5EF4-FFF2-40B4-BE49-F238E27FC236}">
                <a16:creationId xmlns:a16="http://schemas.microsoft.com/office/drawing/2014/main" id="{826787A5-8225-CC6B-78D0-BDD67FBEBF9F}"/>
              </a:ext>
            </a:extLst>
          </p:cNvPr>
          <p:cNvPicPr>
            <a:picLocks noChangeAspect="1"/>
          </p:cNvPicPr>
          <p:nvPr/>
        </p:nvPicPr>
        <p:blipFill>
          <a:blip r:embed="rId2"/>
          <a:stretch>
            <a:fillRect/>
          </a:stretch>
        </p:blipFill>
        <p:spPr>
          <a:xfrm>
            <a:off x="694481" y="-35126"/>
            <a:ext cx="10312782" cy="6858000"/>
          </a:xfrm>
          <a:prstGeom prst="rect">
            <a:avLst/>
          </a:prstGeom>
        </p:spPr>
      </p:pic>
      <p:pic>
        <p:nvPicPr>
          <p:cNvPr id="2050" name="Picture 2" descr="DNR: Water: Potentiometric Surface Mapping (1:48000) Overview">
            <a:extLst>
              <a:ext uri="{FF2B5EF4-FFF2-40B4-BE49-F238E27FC236}">
                <a16:creationId xmlns:a16="http://schemas.microsoft.com/office/drawing/2014/main" id="{767BE365-71FB-E89D-F3C3-EDDBAC92B5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62375"/>
            <a:ext cx="5238750" cy="30956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EA8E3BC-A735-E8EA-370B-28BAF1D8A21A}"/>
              </a:ext>
            </a:extLst>
          </p:cNvPr>
          <p:cNvSpPr txBox="1"/>
          <p:nvPr/>
        </p:nvSpPr>
        <p:spPr>
          <a:xfrm>
            <a:off x="7419372" y="2419109"/>
            <a:ext cx="1908215" cy="369332"/>
          </a:xfrm>
          <a:prstGeom prst="rect">
            <a:avLst/>
          </a:prstGeom>
          <a:solidFill>
            <a:schemeClr val="bg1">
              <a:lumMod val="85000"/>
            </a:schemeClr>
          </a:solidFill>
        </p:spPr>
        <p:txBody>
          <a:bodyPr wrap="none" rtlCol="0">
            <a:spAutoFit/>
          </a:bodyPr>
          <a:lstStyle/>
          <a:p>
            <a:r>
              <a:rPr lang="en-US" dirty="0"/>
              <a:t>Keystone Heights</a:t>
            </a:r>
          </a:p>
        </p:txBody>
      </p:sp>
      <p:cxnSp>
        <p:nvCxnSpPr>
          <p:cNvPr id="8" name="Straight Arrow Connector 7">
            <a:extLst>
              <a:ext uri="{FF2B5EF4-FFF2-40B4-BE49-F238E27FC236}">
                <a16:creationId xmlns:a16="http://schemas.microsoft.com/office/drawing/2014/main" id="{E2F29A43-A73F-7821-485D-16FD27168875}"/>
              </a:ext>
            </a:extLst>
          </p:cNvPr>
          <p:cNvCxnSpPr>
            <a:cxnSpLocks/>
          </p:cNvCxnSpPr>
          <p:nvPr/>
        </p:nvCxnSpPr>
        <p:spPr>
          <a:xfrm flipH="1">
            <a:off x="6886937" y="2603775"/>
            <a:ext cx="532435"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2" name="TextBox 11">
            <a:extLst>
              <a:ext uri="{FF2B5EF4-FFF2-40B4-BE49-F238E27FC236}">
                <a16:creationId xmlns:a16="http://schemas.microsoft.com/office/drawing/2014/main" id="{CE3D827A-DAF0-E5C0-B493-46076BC5B607}"/>
              </a:ext>
            </a:extLst>
          </p:cNvPr>
          <p:cNvSpPr txBox="1"/>
          <p:nvPr/>
        </p:nvSpPr>
        <p:spPr>
          <a:xfrm>
            <a:off x="5389423" y="5802352"/>
            <a:ext cx="5617840" cy="919111"/>
          </a:xfrm>
          <a:prstGeom prst="rect">
            <a:avLst/>
          </a:prstGeom>
          <a:noFill/>
        </p:spPr>
        <p:txBody>
          <a:bodyPr wrap="square" rtlCol="0">
            <a:spAutoFit/>
          </a:bodyPr>
          <a:lstStyle/>
          <a:p>
            <a:r>
              <a:rPr lang="en-US">
                <a:hlinkClick r:id="rId4"/>
              </a:rPr>
              <a:t>Upper Floridan Aquifer Potentiometric Surface May 2017 | Florida Department of Environmental Protection Geospatial Open Data</a:t>
            </a:r>
            <a:endParaRPr lang="en-US"/>
          </a:p>
        </p:txBody>
      </p:sp>
      <p:sp>
        <p:nvSpPr>
          <p:cNvPr id="13" name="Title 1">
            <a:extLst>
              <a:ext uri="{FF2B5EF4-FFF2-40B4-BE49-F238E27FC236}">
                <a16:creationId xmlns:a16="http://schemas.microsoft.com/office/drawing/2014/main" id="{DD8124E1-2972-4162-77AE-058968C28B85}"/>
              </a:ext>
            </a:extLst>
          </p:cNvPr>
          <p:cNvSpPr>
            <a:spLocks noGrp="1"/>
          </p:cNvSpPr>
          <p:nvPr>
            <p:ph type="title"/>
          </p:nvPr>
        </p:nvSpPr>
        <p:spPr>
          <a:xfrm>
            <a:off x="0" y="0"/>
            <a:ext cx="12192000" cy="1325563"/>
          </a:xfrm>
          <a:solidFill>
            <a:schemeClr val="bg1"/>
          </a:solidFill>
        </p:spPr>
        <p:txBody>
          <a:bodyPr/>
          <a:lstStyle/>
          <a:p>
            <a:pPr algn="ctr"/>
            <a:r>
              <a:rPr lang="en-US" dirty="0"/>
              <a:t>Upper Floridian Aquifer Potentiometric Surface Map</a:t>
            </a:r>
          </a:p>
        </p:txBody>
      </p:sp>
    </p:spTree>
    <p:extLst>
      <p:ext uri="{BB962C8B-B14F-4D97-AF65-F5344CB8AC3E}">
        <p14:creationId xmlns:p14="http://schemas.microsoft.com/office/powerpoint/2010/main" val="30050737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A3299-F38F-ED4E-CE78-B4686C8CA30F}"/>
              </a:ext>
            </a:extLst>
          </p:cNvPr>
          <p:cNvSpPr>
            <a:spLocks noGrp="1"/>
          </p:cNvSpPr>
          <p:nvPr>
            <p:ph type="title"/>
          </p:nvPr>
        </p:nvSpPr>
        <p:spPr>
          <a:xfrm>
            <a:off x="838200" y="16773"/>
            <a:ext cx="10515600" cy="1325563"/>
          </a:xfrm>
        </p:spPr>
        <p:txBody>
          <a:bodyPr/>
          <a:lstStyle/>
          <a:p>
            <a:pPr algn="ctr"/>
            <a:r>
              <a:rPr lang="en-US" dirty="0"/>
              <a:t>Pre-Submitted Q&amp;A #2</a:t>
            </a:r>
          </a:p>
        </p:txBody>
      </p:sp>
      <p:sp>
        <p:nvSpPr>
          <p:cNvPr id="3" name="Content Placeholder 2">
            <a:extLst>
              <a:ext uri="{FF2B5EF4-FFF2-40B4-BE49-F238E27FC236}">
                <a16:creationId xmlns:a16="http://schemas.microsoft.com/office/drawing/2014/main" id="{727F3FF1-0DB9-9A7B-614C-A47FA536C36F}"/>
              </a:ext>
            </a:extLst>
          </p:cNvPr>
          <p:cNvSpPr>
            <a:spLocks noGrp="1"/>
          </p:cNvSpPr>
          <p:nvPr>
            <p:ph idx="1"/>
          </p:nvPr>
        </p:nvSpPr>
        <p:spPr>
          <a:xfrm>
            <a:off x="511629" y="867788"/>
            <a:ext cx="11288485" cy="4351338"/>
          </a:xfrm>
        </p:spPr>
        <p:txBody>
          <a:bodyPr>
            <a:noAutofit/>
          </a:bodyPr>
          <a:lstStyle/>
          <a:p>
            <a:r>
              <a:rPr lang="en-US" sz="2400" dirty="0">
                <a:effectLst/>
                <a:latin typeface="Aptos" panose="020B0004020202020204" pitchFamily="34" charset="0"/>
                <a:ea typeface="Times New Roman" panose="02020603050405020304" pitchFamily="18" charset="0"/>
                <a:cs typeface="Aptos" panose="020B0004020202020204" pitchFamily="34" charset="0"/>
              </a:rPr>
              <a:t>Question- Are there any plan to clean up the lily pads and vegetation from the lake? It’s spread out 2-300 yards in all directions. I hope you can address this issue at the meeting.</a:t>
            </a:r>
          </a:p>
          <a:p>
            <a:r>
              <a:rPr lang="en-US" sz="2400" dirty="0">
                <a:latin typeface="Aptos" panose="020B0004020202020204" pitchFamily="34" charset="0"/>
                <a:ea typeface="Times New Roman" panose="02020603050405020304" pitchFamily="18" charset="0"/>
                <a:cs typeface="Aptos" panose="020B0004020202020204" pitchFamily="34" charset="0"/>
              </a:rPr>
              <a:t>Question-</a:t>
            </a:r>
            <a:r>
              <a:rPr lang="en-US" sz="2400" dirty="0">
                <a:effectLst/>
                <a:latin typeface="Aptos" panose="020B0004020202020204" pitchFamily="34" charset="0"/>
                <a:ea typeface="Times New Roman" panose="02020603050405020304" pitchFamily="18" charset="0"/>
                <a:cs typeface="Aptos" panose="020B0004020202020204" pitchFamily="34" charset="0"/>
              </a:rPr>
              <a:t> I am unable to attend the meeting on January 30th but would like to have addressed the problem of what to do with all the grass/weeds that have grown up along the lake edges. It seems that a mass of dead low vegetation when covered up by rising waters would not be healthy for the lakes. Removal will probably be left up to individual owners and should require some consistent direction to avoid use of poisons or other destructive measures of removal. </a:t>
            </a:r>
          </a:p>
          <a:p>
            <a:r>
              <a:rPr lang="en-US" sz="2400" dirty="0">
                <a:latin typeface="Aptos" panose="020B0004020202020204" pitchFamily="34" charset="0"/>
                <a:ea typeface="Times New Roman" panose="02020603050405020304" pitchFamily="18" charset="0"/>
                <a:cs typeface="Aptos" panose="020B0004020202020204" pitchFamily="34" charset="0"/>
              </a:rPr>
              <a:t>Answer- </a:t>
            </a:r>
          </a:p>
          <a:p>
            <a:pPr lvl="1"/>
            <a:r>
              <a:rPr lang="en-US" dirty="0">
                <a:latin typeface="Aptos" panose="020B0004020202020204" pitchFamily="34" charset="0"/>
                <a:ea typeface="Times New Roman" panose="02020603050405020304" pitchFamily="18" charset="0"/>
                <a:cs typeface="Aptos" panose="020B0004020202020204" pitchFamily="34" charset="0"/>
              </a:rPr>
              <a:t>There are no plans from this body of organizations to address the removal of lily pads or water weeds. Individual landowners my apply for licenses and permits to address weeds and vegetation through the Fish and Wildlife Conservation Commission (FWCC) who should provide consistent guidance on the issue. Some actions do not require permits. </a:t>
            </a:r>
            <a:r>
              <a:rPr lang="en-US" dirty="0">
                <a:effectLst/>
                <a:latin typeface="Aptos" panose="020B0004020202020204" pitchFamily="34" charset="0"/>
                <a:ea typeface="Times New Roman" panose="02020603050405020304" pitchFamily="18" charset="0"/>
                <a:cs typeface="Aptos" panose="020B0004020202020204" pitchFamily="34" charset="0"/>
              </a:rPr>
              <a:t> </a:t>
            </a:r>
            <a:r>
              <a:rPr lang="en-US" dirty="0">
                <a:effectLst/>
                <a:latin typeface="Aptos" panose="020B0004020202020204" pitchFamily="34" charset="0"/>
                <a:ea typeface="Times New Roman" panose="02020603050405020304" pitchFamily="18" charset="0"/>
                <a:cs typeface="Aptos" panose="020B0004020202020204" pitchFamily="34" charset="0"/>
                <a:hlinkClick r:id="rId2"/>
              </a:rPr>
              <a:t>https://myfwc.com/license/aquatic-plants/</a:t>
            </a:r>
            <a:r>
              <a:rPr lang="en-US" dirty="0">
                <a:effectLst/>
                <a:latin typeface="Aptos" panose="020B0004020202020204" pitchFamily="34" charset="0"/>
                <a:ea typeface="Times New Roman" panose="02020603050405020304" pitchFamily="18" charset="0"/>
                <a:cs typeface="Aptos" panose="020B0004020202020204" pitchFamily="34" charset="0"/>
              </a:rPr>
              <a:t> or </a:t>
            </a:r>
            <a:r>
              <a:rPr lang="en-US" dirty="0">
                <a:effectLst/>
                <a:latin typeface="Aptos" panose="020B0004020202020204" pitchFamily="34" charset="0"/>
                <a:ea typeface="Times New Roman" panose="02020603050405020304" pitchFamily="18" charset="0"/>
                <a:cs typeface="Aptos" panose="020B0004020202020204" pitchFamily="34" charset="0"/>
                <a:hlinkClick r:id="rId3"/>
              </a:rPr>
              <a:t>sharon.stinson@myfwc.com</a:t>
            </a:r>
            <a:r>
              <a:rPr lang="en-US" dirty="0">
                <a:effectLst/>
                <a:latin typeface="Aptos" panose="020B0004020202020204" pitchFamily="34" charset="0"/>
                <a:ea typeface="Times New Roman" panose="02020603050405020304" pitchFamily="18" charset="0"/>
                <a:cs typeface="Aptos" panose="020B0004020202020204" pitchFamily="34" charset="0"/>
              </a:rPr>
              <a:t> or (863) 534-7074</a:t>
            </a:r>
          </a:p>
        </p:txBody>
      </p:sp>
      <p:sp>
        <p:nvSpPr>
          <p:cNvPr id="4" name="Slide Number Placeholder 3">
            <a:extLst>
              <a:ext uri="{FF2B5EF4-FFF2-40B4-BE49-F238E27FC236}">
                <a16:creationId xmlns:a16="http://schemas.microsoft.com/office/drawing/2014/main" id="{7FFBDB0E-8577-C6CD-A248-3B3714563550}"/>
              </a:ext>
            </a:extLst>
          </p:cNvPr>
          <p:cNvSpPr>
            <a:spLocks noGrp="1"/>
          </p:cNvSpPr>
          <p:nvPr>
            <p:ph type="sldNum" sz="quarter" idx="12"/>
          </p:nvPr>
        </p:nvSpPr>
        <p:spPr/>
        <p:txBody>
          <a:bodyPr/>
          <a:lstStyle/>
          <a:p>
            <a:fld id="{EAE81216-9D9C-418C-AF3C-73483AAAEAFC}" type="slidenum">
              <a:rPr lang="en-US" smtClean="0"/>
              <a:t>24</a:t>
            </a:fld>
            <a:endParaRPr lang="en-US"/>
          </a:p>
        </p:txBody>
      </p:sp>
    </p:spTree>
    <p:extLst>
      <p:ext uri="{BB962C8B-B14F-4D97-AF65-F5344CB8AC3E}">
        <p14:creationId xmlns:p14="http://schemas.microsoft.com/office/powerpoint/2010/main" val="1500421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CFAC2-A2CC-2114-668B-58EE456B10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E77AFA-ECA9-A321-F423-A5170ABAA869}"/>
              </a:ext>
            </a:extLst>
          </p:cNvPr>
          <p:cNvSpPr>
            <a:spLocks noGrp="1"/>
          </p:cNvSpPr>
          <p:nvPr>
            <p:ph type="title"/>
          </p:nvPr>
        </p:nvSpPr>
        <p:spPr>
          <a:xfrm>
            <a:off x="838200" y="5887"/>
            <a:ext cx="10515600" cy="1325563"/>
          </a:xfrm>
        </p:spPr>
        <p:txBody>
          <a:bodyPr/>
          <a:lstStyle/>
          <a:p>
            <a:pPr algn="ctr"/>
            <a:r>
              <a:rPr lang="en-US" dirty="0"/>
              <a:t>Pre-Submitted Q&amp;A #3</a:t>
            </a:r>
          </a:p>
        </p:txBody>
      </p:sp>
      <p:sp>
        <p:nvSpPr>
          <p:cNvPr id="3" name="Content Placeholder 2">
            <a:extLst>
              <a:ext uri="{FF2B5EF4-FFF2-40B4-BE49-F238E27FC236}">
                <a16:creationId xmlns:a16="http://schemas.microsoft.com/office/drawing/2014/main" id="{6A0AC3A0-5083-38A6-D2DE-9CB3D64CA96C}"/>
              </a:ext>
            </a:extLst>
          </p:cNvPr>
          <p:cNvSpPr>
            <a:spLocks noGrp="1"/>
          </p:cNvSpPr>
          <p:nvPr>
            <p:ph idx="1"/>
          </p:nvPr>
        </p:nvSpPr>
        <p:spPr>
          <a:xfrm>
            <a:off x="838200" y="1015397"/>
            <a:ext cx="10515600" cy="5706078"/>
          </a:xfrm>
        </p:spPr>
        <p:txBody>
          <a:bodyPr>
            <a:normAutofit fontScale="77500" lnSpcReduction="20000"/>
          </a:bodyPr>
          <a:lstStyle/>
          <a:p>
            <a:r>
              <a:rPr lang="en-US" sz="2800" dirty="0">
                <a:effectLst/>
                <a:latin typeface="Aptos" panose="020B0004020202020204" pitchFamily="34" charset="0"/>
                <a:ea typeface="Times New Roman" panose="02020603050405020304" pitchFamily="18" charset="0"/>
                <a:cs typeface="Aptos" panose="020B0004020202020204" pitchFamily="34" charset="0"/>
              </a:rPr>
              <a:t>Question- My neighbor at the lake asked if I knew what the number was above sea level when Geneva would be at peak? Is there high-water set level number before the water would go to the outfall leading on to Old Field pond?  I think he is trying to gauge how much he would need to raise his dock. </a:t>
            </a:r>
          </a:p>
          <a:p>
            <a:r>
              <a:rPr lang="en-US" sz="2800" dirty="0">
                <a:effectLst/>
                <a:latin typeface="Aptos" panose="020B0004020202020204" pitchFamily="34" charset="0"/>
                <a:ea typeface="Times New Roman" panose="02020603050405020304" pitchFamily="18" charset="0"/>
                <a:cs typeface="Aptos" panose="020B0004020202020204" pitchFamily="34" charset="0"/>
              </a:rPr>
              <a:t>Question- My neighbors and I have concerns that the outflow might not be at the same elevation that it was in the 70s due to erosion and other manmade factors. Has anyone surveyed the outflow to verify elevations? On that same note, I recall you mentioning in the SOLO meeting that there is a concrete box culvert on the outflow of Brooklyn. I don’t think we have one here on Geneva. Is that something that can be added to ensure our homes don’t get flooded here on Geneva? </a:t>
            </a:r>
          </a:p>
          <a:p>
            <a:r>
              <a:rPr lang="en-US" dirty="0">
                <a:latin typeface="Aptos" panose="020B0004020202020204" pitchFamily="34" charset="0"/>
                <a:ea typeface="Times New Roman" panose="02020603050405020304" pitchFamily="18" charset="0"/>
                <a:cs typeface="Aptos" panose="020B0004020202020204" pitchFamily="34" charset="0"/>
              </a:rPr>
              <a:t>Answer- The controlling structure for water to flow out of Lake Geneva is a set of four48 inch culverts under County Road 214. These were not assessed in 2022 as needing any maintenance.  There is a culvert at Gustafson Road that is silted in and needs de-silting or potential a replacement.  Clay county is aware of the maintenance need.  Water begins to flow through them when the lake is at, or above, 104.4 feet NAVD 88.  Since the Normal high-water level of the lake will be 102.9 feet NAVD 88, and SJRWMD will turn off Black Creek project flows if Lake Geneva exceeds 103 feet NAVD, flow toward Oldfield Pond will likely only occur under flooding conditions that raise the lake 1.4 feet over the normal high- water level. For reference, the 100-year flood elevation for Lake Geneva is 106.1 feet NAVD. </a:t>
            </a:r>
          </a:p>
          <a:p>
            <a:pPr lvl="1"/>
            <a:r>
              <a:rPr lang="en-US" dirty="0">
                <a:latin typeface="Aptos" panose="020B0004020202020204" pitchFamily="34" charset="0"/>
                <a:ea typeface="Times New Roman" panose="02020603050405020304" pitchFamily="18" charset="0"/>
                <a:cs typeface="Aptos" panose="020B0004020202020204" pitchFamily="34" charset="0"/>
              </a:rPr>
              <a:t>Reference Slide #11 “</a:t>
            </a:r>
            <a:r>
              <a:rPr kumimoji="0" lang="en-US" sz="2400" b="1" i="0" u="none" strike="noStrike" kern="1200" cap="none" spc="0" normalizeH="0" baseline="0" noProof="0" dirty="0">
                <a:ln>
                  <a:noFill/>
                </a:ln>
                <a:solidFill>
                  <a:prstClr val="black"/>
                </a:solidFill>
                <a:effectLst/>
                <a:uLnTx/>
                <a:uFillTx/>
                <a:latin typeface="Tenorite" panose="00000500000000000000" pitchFamily="2" charset="0"/>
                <a:ea typeface="+mn-ea"/>
                <a:cs typeface="+mn-cs"/>
              </a:rPr>
              <a:t>Lake Geneva Stages”</a:t>
            </a:r>
            <a:r>
              <a:rPr lang="en-US" dirty="0">
                <a:latin typeface="Aptos" panose="020B0004020202020204" pitchFamily="34" charset="0"/>
                <a:ea typeface="Times New Roman" panose="02020603050405020304" pitchFamily="18" charset="0"/>
                <a:cs typeface="Aptos" panose="020B0004020202020204" pitchFamily="34" charset="0"/>
              </a:rPr>
              <a:t> for a visual of how this compares to historic flows. </a:t>
            </a:r>
          </a:p>
        </p:txBody>
      </p:sp>
      <p:sp>
        <p:nvSpPr>
          <p:cNvPr id="4" name="Slide Number Placeholder 3">
            <a:extLst>
              <a:ext uri="{FF2B5EF4-FFF2-40B4-BE49-F238E27FC236}">
                <a16:creationId xmlns:a16="http://schemas.microsoft.com/office/drawing/2014/main" id="{B747BCB4-E1F6-4C21-F288-548D32CF4503}"/>
              </a:ext>
            </a:extLst>
          </p:cNvPr>
          <p:cNvSpPr>
            <a:spLocks noGrp="1"/>
          </p:cNvSpPr>
          <p:nvPr>
            <p:ph type="sldNum" sz="quarter" idx="12"/>
          </p:nvPr>
        </p:nvSpPr>
        <p:spPr/>
        <p:txBody>
          <a:bodyPr/>
          <a:lstStyle/>
          <a:p>
            <a:fld id="{EAE81216-9D9C-418C-AF3C-73483AAAEAFC}" type="slidenum">
              <a:rPr lang="en-US" smtClean="0"/>
              <a:t>25</a:t>
            </a:fld>
            <a:endParaRPr lang="en-US"/>
          </a:p>
        </p:txBody>
      </p:sp>
    </p:spTree>
    <p:extLst>
      <p:ext uri="{BB962C8B-B14F-4D97-AF65-F5344CB8AC3E}">
        <p14:creationId xmlns:p14="http://schemas.microsoft.com/office/powerpoint/2010/main" val="40597964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B668C-9927-235E-2407-0890A71A79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8B6F29-94C0-86E2-0431-26D5FB5C49F1}"/>
              </a:ext>
            </a:extLst>
          </p:cNvPr>
          <p:cNvSpPr>
            <a:spLocks noGrp="1"/>
          </p:cNvSpPr>
          <p:nvPr>
            <p:ph type="title"/>
          </p:nvPr>
        </p:nvSpPr>
        <p:spPr>
          <a:xfrm>
            <a:off x="838200" y="5887"/>
            <a:ext cx="10515600" cy="1325563"/>
          </a:xfrm>
        </p:spPr>
        <p:txBody>
          <a:bodyPr/>
          <a:lstStyle/>
          <a:p>
            <a:pPr algn="ctr"/>
            <a:r>
              <a:rPr lang="en-US" dirty="0"/>
              <a:t>Pre-Submitted Q&amp;A #4</a:t>
            </a:r>
          </a:p>
        </p:txBody>
      </p:sp>
      <p:sp>
        <p:nvSpPr>
          <p:cNvPr id="3" name="Content Placeholder 2">
            <a:extLst>
              <a:ext uri="{FF2B5EF4-FFF2-40B4-BE49-F238E27FC236}">
                <a16:creationId xmlns:a16="http://schemas.microsoft.com/office/drawing/2014/main" id="{B3CB443F-2D72-3037-FCE5-6757C24FC404}"/>
              </a:ext>
            </a:extLst>
          </p:cNvPr>
          <p:cNvSpPr>
            <a:spLocks noGrp="1"/>
          </p:cNvSpPr>
          <p:nvPr>
            <p:ph idx="1"/>
          </p:nvPr>
        </p:nvSpPr>
        <p:spPr/>
        <p:txBody>
          <a:bodyPr>
            <a:normAutofit/>
          </a:bodyPr>
          <a:lstStyle/>
          <a:p>
            <a:r>
              <a:rPr lang="en-US" sz="2800" dirty="0">
                <a:effectLst/>
                <a:latin typeface="Aptos" panose="020B0004020202020204" pitchFamily="34" charset="0"/>
                <a:ea typeface="Times New Roman" panose="02020603050405020304" pitchFamily="18" charset="0"/>
                <a:cs typeface="Aptos" panose="020B0004020202020204" pitchFamily="34" charset="0"/>
              </a:rPr>
              <a:t>Question- My question for the 1-30 SOLO meeting is whether the Lake Geneva lobe we are on that is currently blocked from access to the other lake lobes by tree growth will be also cleared as part of Lake Geneva Restoration project permitting?  </a:t>
            </a:r>
            <a:br>
              <a:rPr lang="en-US" sz="2800" dirty="0">
                <a:effectLst/>
                <a:latin typeface="Aptos" panose="020B0004020202020204" pitchFamily="34" charset="0"/>
                <a:ea typeface="Times New Roman" panose="02020603050405020304" pitchFamily="18" charset="0"/>
                <a:cs typeface="Aptos" panose="020B0004020202020204" pitchFamily="34" charset="0"/>
              </a:rPr>
            </a:br>
            <a:r>
              <a:rPr lang="en-US" sz="2800" dirty="0">
                <a:effectLst/>
                <a:latin typeface="Aptos" panose="020B0004020202020204" pitchFamily="34" charset="0"/>
                <a:ea typeface="Times New Roman" panose="02020603050405020304" pitchFamily="18" charset="0"/>
                <a:cs typeface="Aptos" panose="020B0004020202020204" pitchFamily="34" charset="0"/>
              </a:rPr>
              <a:t>This is the now wooded section between Breezy Point and Alderman Rd. which is state land. It has been grown over without access for over 40 years after the lake water receded. </a:t>
            </a:r>
          </a:p>
          <a:p>
            <a:r>
              <a:rPr lang="en-US" dirty="0">
                <a:latin typeface="Aptos" panose="020B0004020202020204" pitchFamily="34" charset="0"/>
                <a:ea typeface="Times New Roman" panose="02020603050405020304" pitchFamily="18" charset="0"/>
                <a:cs typeface="Aptos" panose="020B0004020202020204" pitchFamily="34" charset="0"/>
              </a:rPr>
              <a:t>Answer-Yes. We are looking to clear this area of trees and vegetation. </a:t>
            </a:r>
          </a:p>
        </p:txBody>
      </p:sp>
      <p:sp>
        <p:nvSpPr>
          <p:cNvPr id="4" name="Slide Number Placeholder 3">
            <a:extLst>
              <a:ext uri="{FF2B5EF4-FFF2-40B4-BE49-F238E27FC236}">
                <a16:creationId xmlns:a16="http://schemas.microsoft.com/office/drawing/2014/main" id="{3170E4D1-6B49-EA90-B88B-344C709230A7}"/>
              </a:ext>
            </a:extLst>
          </p:cNvPr>
          <p:cNvSpPr>
            <a:spLocks noGrp="1"/>
          </p:cNvSpPr>
          <p:nvPr>
            <p:ph type="sldNum" sz="quarter" idx="12"/>
          </p:nvPr>
        </p:nvSpPr>
        <p:spPr/>
        <p:txBody>
          <a:bodyPr/>
          <a:lstStyle/>
          <a:p>
            <a:fld id="{EAE81216-9D9C-418C-AF3C-73483AAAEAFC}" type="slidenum">
              <a:rPr lang="en-US" smtClean="0"/>
              <a:t>26</a:t>
            </a:fld>
            <a:endParaRPr lang="en-US"/>
          </a:p>
        </p:txBody>
      </p:sp>
    </p:spTree>
    <p:extLst>
      <p:ext uri="{BB962C8B-B14F-4D97-AF65-F5344CB8AC3E}">
        <p14:creationId xmlns:p14="http://schemas.microsoft.com/office/powerpoint/2010/main" val="31927379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DE856-0A0A-5A9A-ECE0-61EF854D07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6E3F73-142E-E7B9-58C6-91C2A8E3D480}"/>
              </a:ext>
            </a:extLst>
          </p:cNvPr>
          <p:cNvSpPr>
            <a:spLocks noGrp="1"/>
          </p:cNvSpPr>
          <p:nvPr>
            <p:ph type="title"/>
          </p:nvPr>
        </p:nvSpPr>
        <p:spPr>
          <a:xfrm>
            <a:off x="838200" y="17466"/>
            <a:ext cx="10515600" cy="1325563"/>
          </a:xfrm>
        </p:spPr>
        <p:txBody>
          <a:bodyPr/>
          <a:lstStyle/>
          <a:p>
            <a:pPr algn="ctr"/>
            <a:r>
              <a:rPr lang="en-US" dirty="0"/>
              <a:t>Pre-Submitted Q&amp;A #5</a:t>
            </a:r>
          </a:p>
        </p:txBody>
      </p:sp>
      <p:sp>
        <p:nvSpPr>
          <p:cNvPr id="3" name="Content Placeholder 2">
            <a:extLst>
              <a:ext uri="{FF2B5EF4-FFF2-40B4-BE49-F238E27FC236}">
                <a16:creationId xmlns:a16="http://schemas.microsoft.com/office/drawing/2014/main" id="{99E1CAB5-0AA5-0F87-E789-8C26556B1DD4}"/>
              </a:ext>
            </a:extLst>
          </p:cNvPr>
          <p:cNvSpPr>
            <a:spLocks noGrp="1"/>
          </p:cNvSpPr>
          <p:nvPr>
            <p:ph idx="1"/>
          </p:nvPr>
        </p:nvSpPr>
        <p:spPr/>
        <p:txBody>
          <a:bodyPr>
            <a:normAutofit fontScale="92500" lnSpcReduction="20000"/>
          </a:bodyPr>
          <a:lstStyle/>
          <a:p>
            <a:r>
              <a:rPr lang="en-US" sz="2800" dirty="0">
                <a:effectLst/>
                <a:latin typeface="Aptos" panose="020B0004020202020204" pitchFamily="34" charset="0"/>
                <a:ea typeface="Times New Roman" panose="02020603050405020304" pitchFamily="18" charset="0"/>
                <a:cs typeface="Aptos" panose="020B0004020202020204" pitchFamily="34" charset="0"/>
              </a:rPr>
              <a:t>Question- The issue with the water draining from west to east concerns me ,as the parts of the lake on S.E. 35th </a:t>
            </a:r>
            <a:r>
              <a:rPr lang="en-US" sz="2800" dirty="0" err="1">
                <a:effectLst/>
                <a:latin typeface="Aptos" panose="020B0004020202020204" pitchFamily="34" charset="0"/>
                <a:ea typeface="Times New Roman" panose="02020603050405020304" pitchFamily="18" charset="0"/>
                <a:cs typeface="Aptos" panose="020B0004020202020204" pitchFamily="34" charset="0"/>
              </a:rPr>
              <a:t>st</a:t>
            </a:r>
            <a:r>
              <a:rPr lang="en-US" sz="2800" dirty="0">
                <a:effectLst/>
                <a:latin typeface="Aptos" panose="020B0004020202020204" pitchFamily="34" charset="0"/>
                <a:ea typeface="Times New Roman" panose="02020603050405020304" pitchFamily="18" charset="0"/>
                <a:cs typeface="Aptos" panose="020B0004020202020204" pitchFamily="34" charset="0"/>
              </a:rPr>
              <a:t> and 2nd </a:t>
            </a:r>
            <a:r>
              <a:rPr lang="en-US" sz="2800" dirty="0" err="1">
                <a:effectLst/>
                <a:latin typeface="Aptos" panose="020B0004020202020204" pitchFamily="34" charset="0"/>
                <a:ea typeface="Times New Roman" panose="02020603050405020304" pitchFamily="18" charset="0"/>
                <a:cs typeface="Aptos" panose="020B0004020202020204" pitchFamily="34" charset="0"/>
              </a:rPr>
              <a:t>ave</a:t>
            </a:r>
            <a:r>
              <a:rPr lang="en-US" sz="2800" dirty="0">
                <a:effectLst/>
                <a:latin typeface="Aptos" panose="020B0004020202020204" pitchFamily="34" charset="0"/>
                <a:ea typeface="Times New Roman" panose="02020603050405020304" pitchFamily="18" charset="0"/>
                <a:cs typeface="Aptos" panose="020B0004020202020204" pitchFamily="34" charset="0"/>
              </a:rPr>
              <a:t>, and also the Alderman Rd portion have dropped considerably while the other portions of the lake bed rise. These were always the highest points of the lake until the last few </a:t>
            </a:r>
            <a:r>
              <a:rPr lang="en-US" sz="2800" dirty="0" err="1">
                <a:effectLst/>
                <a:latin typeface="Aptos" panose="020B0004020202020204" pitchFamily="34" charset="0"/>
                <a:ea typeface="Times New Roman" panose="02020603050405020304" pitchFamily="18" charset="0"/>
                <a:cs typeface="Aptos" panose="020B0004020202020204" pitchFamily="34" charset="0"/>
              </a:rPr>
              <a:t>years..I</a:t>
            </a:r>
            <a:r>
              <a:rPr lang="en-US" sz="2800" dirty="0">
                <a:effectLst/>
                <a:latin typeface="Aptos" panose="020B0004020202020204" pitchFamily="34" charset="0"/>
                <a:ea typeface="Times New Roman" panose="02020603050405020304" pitchFamily="18" charset="0"/>
                <a:cs typeface="Aptos" panose="020B0004020202020204" pitchFamily="34" charset="0"/>
              </a:rPr>
              <a:t> have heard and know that someone has created a ditch for it to drain that way…What are we going to do to address this issue… </a:t>
            </a:r>
          </a:p>
          <a:p>
            <a:r>
              <a:rPr lang="en-US" dirty="0">
                <a:latin typeface="Aptos" panose="020B0004020202020204" pitchFamily="34" charset="0"/>
                <a:ea typeface="Times New Roman" panose="02020603050405020304" pitchFamily="18" charset="0"/>
                <a:cs typeface="Aptos" panose="020B0004020202020204" pitchFamily="34" charset="0"/>
              </a:rPr>
              <a:t>Answer- The Lake Geneva Environmental Restoration Project’s goals were spelled out above. We do not intend to address any of the numerous man-made channels/ cuts  throughout the Lake. This project takes a multi-year vision and sees most, if not all, of those man-made cuts submerged when the Lake is between its expected levels of 99.1 to 102.9 feet NAVD.  This would be a minimum of 4 to 5 feet deeper than current levels. </a:t>
            </a:r>
          </a:p>
        </p:txBody>
      </p:sp>
      <p:sp>
        <p:nvSpPr>
          <p:cNvPr id="4" name="Slide Number Placeholder 3">
            <a:extLst>
              <a:ext uri="{FF2B5EF4-FFF2-40B4-BE49-F238E27FC236}">
                <a16:creationId xmlns:a16="http://schemas.microsoft.com/office/drawing/2014/main" id="{B148E85A-BDB6-F797-C0E3-34AA22E1CCAB}"/>
              </a:ext>
            </a:extLst>
          </p:cNvPr>
          <p:cNvSpPr>
            <a:spLocks noGrp="1"/>
          </p:cNvSpPr>
          <p:nvPr>
            <p:ph type="sldNum" sz="quarter" idx="12"/>
          </p:nvPr>
        </p:nvSpPr>
        <p:spPr/>
        <p:txBody>
          <a:bodyPr/>
          <a:lstStyle/>
          <a:p>
            <a:fld id="{EAE81216-9D9C-418C-AF3C-73483AAAEAFC}" type="slidenum">
              <a:rPr lang="en-US" smtClean="0"/>
              <a:t>27</a:t>
            </a:fld>
            <a:endParaRPr lang="en-US"/>
          </a:p>
        </p:txBody>
      </p:sp>
    </p:spTree>
    <p:extLst>
      <p:ext uri="{BB962C8B-B14F-4D97-AF65-F5344CB8AC3E}">
        <p14:creationId xmlns:p14="http://schemas.microsoft.com/office/powerpoint/2010/main" val="31344287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0A2E6-99FB-953C-3E36-C147656B58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3B1AEE-4629-2879-CB47-0A63CDA3F00A}"/>
              </a:ext>
            </a:extLst>
          </p:cNvPr>
          <p:cNvSpPr>
            <a:spLocks noGrp="1"/>
          </p:cNvSpPr>
          <p:nvPr>
            <p:ph type="title"/>
          </p:nvPr>
        </p:nvSpPr>
        <p:spPr>
          <a:xfrm>
            <a:off x="838200" y="-4993"/>
            <a:ext cx="10515600" cy="1325563"/>
          </a:xfrm>
        </p:spPr>
        <p:txBody>
          <a:bodyPr/>
          <a:lstStyle/>
          <a:p>
            <a:pPr algn="ctr"/>
            <a:r>
              <a:rPr lang="en-US" dirty="0"/>
              <a:t>Pre-Submitted Q&amp;A #6</a:t>
            </a:r>
          </a:p>
        </p:txBody>
      </p:sp>
      <p:sp>
        <p:nvSpPr>
          <p:cNvPr id="3" name="Content Placeholder 2">
            <a:extLst>
              <a:ext uri="{FF2B5EF4-FFF2-40B4-BE49-F238E27FC236}">
                <a16:creationId xmlns:a16="http://schemas.microsoft.com/office/drawing/2014/main" id="{5CD2F023-B293-24E4-FCB9-6B97AC7B8049}"/>
              </a:ext>
            </a:extLst>
          </p:cNvPr>
          <p:cNvSpPr>
            <a:spLocks noGrp="1"/>
          </p:cNvSpPr>
          <p:nvPr>
            <p:ph idx="1"/>
          </p:nvPr>
        </p:nvSpPr>
        <p:spPr/>
        <p:txBody>
          <a:bodyPr>
            <a:normAutofit/>
          </a:bodyPr>
          <a:lstStyle/>
          <a:p>
            <a:r>
              <a:rPr lang="en-US" sz="2800" dirty="0">
                <a:effectLst/>
                <a:latin typeface="Aptos" panose="020B0004020202020204" pitchFamily="34" charset="0"/>
                <a:ea typeface="Times New Roman" panose="02020603050405020304" pitchFamily="18" charset="0"/>
                <a:cs typeface="Aptos" panose="020B0004020202020204" pitchFamily="34" charset="0"/>
              </a:rPr>
              <a:t>Question-Baker Rd. landowner owner is very concerned about the potential for increased property taxes. They have never considered themselves as lakefront property owners as they thought they basically had State Forest Land behind them (only been in the house a few years). They were concerned about being reclassified as lake front owners and potential tax implications.” </a:t>
            </a:r>
            <a:br>
              <a:rPr lang="en-US" sz="2800" dirty="0">
                <a:effectLst/>
                <a:latin typeface="Aptos" panose="020B0004020202020204" pitchFamily="34" charset="0"/>
                <a:ea typeface="Times New Roman" panose="02020603050405020304" pitchFamily="18" charset="0"/>
                <a:cs typeface="Aptos" panose="020B0004020202020204" pitchFamily="34" charset="0"/>
              </a:rPr>
            </a:br>
            <a:endParaRPr lang="en-US" sz="2800" dirty="0">
              <a:effectLst/>
              <a:latin typeface="Aptos" panose="020B0004020202020204" pitchFamily="34" charset="0"/>
              <a:ea typeface="Times New Roman" panose="02020603050405020304" pitchFamily="18" charset="0"/>
              <a:cs typeface="Aptos" panose="020B0004020202020204" pitchFamily="34" charset="0"/>
            </a:endParaRPr>
          </a:p>
          <a:p>
            <a:r>
              <a:rPr lang="en-US" dirty="0">
                <a:latin typeface="Aptos" panose="020B0004020202020204" pitchFamily="34" charset="0"/>
                <a:ea typeface="Times New Roman" panose="02020603050405020304" pitchFamily="18" charset="0"/>
                <a:cs typeface="Aptos" panose="020B0004020202020204" pitchFamily="34" charset="0"/>
              </a:rPr>
              <a:t>Answer-Clay County Property Appraiser , Mr. Tracy Drake, will address this question in person at the meeting. </a:t>
            </a:r>
          </a:p>
        </p:txBody>
      </p:sp>
      <p:sp>
        <p:nvSpPr>
          <p:cNvPr id="4" name="Slide Number Placeholder 3">
            <a:extLst>
              <a:ext uri="{FF2B5EF4-FFF2-40B4-BE49-F238E27FC236}">
                <a16:creationId xmlns:a16="http://schemas.microsoft.com/office/drawing/2014/main" id="{7277F1B6-E440-143C-EC97-35D286377136}"/>
              </a:ext>
            </a:extLst>
          </p:cNvPr>
          <p:cNvSpPr>
            <a:spLocks noGrp="1"/>
          </p:cNvSpPr>
          <p:nvPr>
            <p:ph type="sldNum" sz="quarter" idx="12"/>
          </p:nvPr>
        </p:nvSpPr>
        <p:spPr/>
        <p:txBody>
          <a:bodyPr/>
          <a:lstStyle/>
          <a:p>
            <a:fld id="{EAE81216-9D9C-418C-AF3C-73483AAAEAFC}" type="slidenum">
              <a:rPr lang="en-US" smtClean="0"/>
              <a:t>28</a:t>
            </a:fld>
            <a:endParaRPr lang="en-US"/>
          </a:p>
        </p:txBody>
      </p:sp>
    </p:spTree>
    <p:extLst>
      <p:ext uri="{BB962C8B-B14F-4D97-AF65-F5344CB8AC3E}">
        <p14:creationId xmlns:p14="http://schemas.microsoft.com/office/powerpoint/2010/main" val="13025844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18C9D-A15F-7EE4-8A34-C2EB39C45E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D35FB9-A753-FB24-0883-35B92893A583}"/>
              </a:ext>
            </a:extLst>
          </p:cNvPr>
          <p:cNvSpPr>
            <a:spLocks noGrp="1"/>
          </p:cNvSpPr>
          <p:nvPr>
            <p:ph type="title"/>
          </p:nvPr>
        </p:nvSpPr>
        <p:spPr>
          <a:xfrm>
            <a:off x="838200" y="-4993"/>
            <a:ext cx="10515600" cy="1325563"/>
          </a:xfrm>
        </p:spPr>
        <p:txBody>
          <a:bodyPr/>
          <a:lstStyle/>
          <a:p>
            <a:pPr algn="ctr"/>
            <a:r>
              <a:rPr lang="en-US" dirty="0"/>
              <a:t>Pre-Submitted Q&amp;A #7</a:t>
            </a:r>
          </a:p>
        </p:txBody>
      </p:sp>
      <p:sp>
        <p:nvSpPr>
          <p:cNvPr id="3" name="Content Placeholder 2">
            <a:extLst>
              <a:ext uri="{FF2B5EF4-FFF2-40B4-BE49-F238E27FC236}">
                <a16:creationId xmlns:a16="http://schemas.microsoft.com/office/drawing/2014/main" id="{BA95C09D-C178-B352-9D48-A38046BED74C}"/>
              </a:ext>
            </a:extLst>
          </p:cNvPr>
          <p:cNvSpPr>
            <a:spLocks noGrp="1"/>
          </p:cNvSpPr>
          <p:nvPr>
            <p:ph idx="1"/>
          </p:nvPr>
        </p:nvSpPr>
        <p:spPr>
          <a:xfrm>
            <a:off x="838200" y="1107995"/>
            <a:ext cx="11153172" cy="4351338"/>
          </a:xfrm>
        </p:spPr>
        <p:txBody>
          <a:bodyPr>
            <a:normAutofit/>
          </a:bodyPr>
          <a:lstStyle/>
          <a:p>
            <a:r>
              <a:rPr lang="en-US" sz="2000" dirty="0">
                <a:effectLst/>
                <a:latin typeface="Aptos" panose="020B0004020202020204" pitchFamily="34" charset="0"/>
                <a:ea typeface="Times New Roman" panose="02020603050405020304" pitchFamily="18" charset="0"/>
                <a:cs typeface="Aptos" panose="020B0004020202020204" pitchFamily="34" charset="0"/>
              </a:rPr>
              <a:t>Question- In the last SOLO meeting, you said that the timber company was able to get trees up to 3’ deep. I’m here on the SE corner of Geneva and looking at the attached picture to this email, we have trees from the old island sticking up that are already over 200 yards from the shoreline. As the water comes up more, those trees will be just under the waterline and would be very dangerous to anyone that is not familiar with our lake. It could take off a prop off of a boat or severely hurt a tuber that is unlucky enough to fall on one just below the surface. My question is, is there any way those could be knocked down by another company so they would not be a water hazard? If that is not possible, could they be cut at the current waterline and marked with PVC for now so they will be 10’ underwater when the lake comes up? </a:t>
            </a:r>
            <a:br>
              <a:rPr lang="en-US" sz="2000" dirty="0">
                <a:effectLst/>
                <a:latin typeface="Aptos" panose="020B0004020202020204" pitchFamily="34" charset="0"/>
                <a:ea typeface="Times New Roman" panose="02020603050405020304" pitchFamily="18" charset="0"/>
                <a:cs typeface="Aptos" panose="020B0004020202020204" pitchFamily="34" charset="0"/>
              </a:rPr>
            </a:br>
            <a:r>
              <a:rPr lang="en-US" sz="2000" dirty="0">
                <a:latin typeface="Aptos" panose="020B0004020202020204" pitchFamily="34" charset="0"/>
                <a:ea typeface="Times New Roman" panose="02020603050405020304" pitchFamily="18" charset="0"/>
                <a:cs typeface="Aptos" panose="020B0004020202020204" pitchFamily="34" charset="0"/>
              </a:rPr>
              <a:t>Answer- </a:t>
            </a:r>
          </a:p>
        </p:txBody>
      </p:sp>
      <p:sp>
        <p:nvSpPr>
          <p:cNvPr id="4" name="Slide Number Placeholder 3">
            <a:extLst>
              <a:ext uri="{FF2B5EF4-FFF2-40B4-BE49-F238E27FC236}">
                <a16:creationId xmlns:a16="http://schemas.microsoft.com/office/drawing/2014/main" id="{6F761759-9A2B-CE6B-53FE-53E114CC963B}"/>
              </a:ext>
            </a:extLst>
          </p:cNvPr>
          <p:cNvSpPr>
            <a:spLocks noGrp="1"/>
          </p:cNvSpPr>
          <p:nvPr>
            <p:ph type="sldNum" sz="quarter" idx="12"/>
          </p:nvPr>
        </p:nvSpPr>
        <p:spPr/>
        <p:txBody>
          <a:bodyPr/>
          <a:lstStyle/>
          <a:p>
            <a:fld id="{EAE81216-9D9C-418C-AF3C-73483AAAEAFC}" type="slidenum">
              <a:rPr lang="en-US" smtClean="0"/>
              <a:t>29</a:t>
            </a:fld>
            <a:endParaRPr lang="en-US"/>
          </a:p>
        </p:txBody>
      </p:sp>
      <p:pic>
        <p:nvPicPr>
          <p:cNvPr id="5" name="Picture 4">
            <a:extLst>
              <a:ext uri="{FF2B5EF4-FFF2-40B4-BE49-F238E27FC236}">
                <a16:creationId xmlns:a16="http://schemas.microsoft.com/office/drawing/2014/main" id="{8498A17A-8F3E-075D-BF8A-DAEE17A05EC9}"/>
              </a:ext>
            </a:extLst>
          </p:cNvPr>
          <p:cNvPicPr>
            <a:picLocks noChangeAspect="1"/>
          </p:cNvPicPr>
          <p:nvPr/>
        </p:nvPicPr>
        <p:blipFill>
          <a:blip r:embed="rId2"/>
          <a:srcRect t="39494" b="25232"/>
          <a:stretch/>
        </p:blipFill>
        <p:spPr>
          <a:xfrm>
            <a:off x="838200" y="3841136"/>
            <a:ext cx="10992091" cy="2880339"/>
          </a:xfrm>
          <a:prstGeom prst="rect">
            <a:avLst/>
          </a:prstGeom>
        </p:spPr>
      </p:pic>
    </p:spTree>
    <p:extLst>
      <p:ext uri="{BB962C8B-B14F-4D97-AF65-F5344CB8AC3E}">
        <p14:creationId xmlns:p14="http://schemas.microsoft.com/office/powerpoint/2010/main" val="4120149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155B1-F5D0-98A1-CC4C-1A5EBE368CA4}"/>
              </a:ext>
            </a:extLst>
          </p:cNvPr>
          <p:cNvSpPr>
            <a:spLocks noGrp="1"/>
          </p:cNvSpPr>
          <p:nvPr>
            <p:ph type="title"/>
          </p:nvPr>
        </p:nvSpPr>
        <p:spPr>
          <a:xfrm>
            <a:off x="838200" y="49431"/>
            <a:ext cx="10515600" cy="1325563"/>
          </a:xfrm>
        </p:spPr>
        <p:txBody>
          <a:bodyPr/>
          <a:lstStyle/>
          <a:p>
            <a:pPr algn="ctr"/>
            <a:r>
              <a:rPr lang="en-US" dirty="0"/>
              <a:t>Introductions</a:t>
            </a:r>
          </a:p>
        </p:txBody>
      </p:sp>
      <p:sp>
        <p:nvSpPr>
          <p:cNvPr id="4" name="Slide Number Placeholder 3">
            <a:extLst>
              <a:ext uri="{FF2B5EF4-FFF2-40B4-BE49-F238E27FC236}">
                <a16:creationId xmlns:a16="http://schemas.microsoft.com/office/drawing/2014/main" id="{D77F7887-79C2-888C-CEF6-3A86E4334998}"/>
              </a:ext>
            </a:extLst>
          </p:cNvPr>
          <p:cNvSpPr>
            <a:spLocks noGrp="1"/>
          </p:cNvSpPr>
          <p:nvPr>
            <p:ph type="sldNum" sz="quarter" idx="12"/>
          </p:nvPr>
        </p:nvSpPr>
        <p:spPr/>
        <p:txBody>
          <a:bodyPr/>
          <a:lstStyle/>
          <a:p>
            <a:fld id="{EAE81216-9D9C-418C-AF3C-73483AAAEAFC}" type="slidenum">
              <a:rPr lang="en-US" smtClean="0"/>
              <a:t>3</a:t>
            </a:fld>
            <a:endParaRPr lang="en-US"/>
          </a:p>
        </p:txBody>
      </p:sp>
      <p:pic>
        <p:nvPicPr>
          <p:cNvPr id="5" name="Picture 4">
            <a:extLst>
              <a:ext uri="{FF2B5EF4-FFF2-40B4-BE49-F238E27FC236}">
                <a16:creationId xmlns:a16="http://schemas.microsoft.com/office/drawing/2014/main" id="{4C86F8D8-90C2-3E5F-90F3-A9C14D6D16D9}"/>
              </a:ext>
            </a:extLst>
          </p:cNvPr>
          <p:cNvPicPr>
            <a:picLocks noChangeAspect="1"/>
          </p:cNvPicPr>
          <p:nvPr/>
        </p:nvPicPr>
        <p:blipFill>
          <a:blip r:embed="rId2"/>
          <a:srcRect l="44360" t="15029" b="11346"/>
          <a:stretch/>
        </p:blipFill>
        <p:spPr>
          <a:xfrm>
            <a:off x="497712" y="1259917"/>
            <a:ext cx="5352434" cy="5620994"/>
          </a:xfrm>
          <a:prstGeom prst="rect">
            <a:avLst/>
          </a:prstGeom>
        </p:spPr>
      </p:pic>
      <p:sp>
        <p:nvSpPr>
          <p:cNvPr id="6" name="TextBox 5">
            <a:extLst>
              <a:ext uri="{FF2B5EF4-FFF2-40B4-BE49-F238E27FC236}">
                <a16:creationId xmlns:a16="http://schemas.microsoft.com/office/drawing/2014/main" id="{C1F5AE84-2687-BDC8-4712-855BCBA07BDD}"/>
              </a:ext>
            </a:extLst>
          </p:cNvPr>
          <p:cNvSpPr txBox="1"/>
          <p:nvPr/>
        </p:nvSpPr>
        <p:spPr>
          <a:xfrm>
            <a:off x="363560" y="957877"/>
            <a:ext cx="2617063" cy="369332"/>
          </a:xfrm>
          <a:prstGeom prst="rect">
            <a:avLst/>
          </a:prstGeom>
          <a:noFill/>
        </p:spPr>
        <p:txBody>
          <a:bodyPr wrap="none" rtlCol="0">
            <a:spAutoFit/>
          </a:bodyPr>
          <a:lstStyle/>
          <a:p>
            <a:r>
              <a:rPr lang="en-US" dirty="0"/>
              <a:t>West Lake Geneva -1939</a:t>
            </a:r>
          </a:p>
        </p:txBody>
      </p:sp>
      <p:pic>
        <p:nvPicPr>
          <p:cNvPr id="11" name="Picture 10">
            <a:extLst>
              <a:ext uri="{FF2B5EF4-FFF2-40B4-BE49-F238E27FC236}">
                <a16:creationId xmlns:a16="http://schemas.microsoft.com/office/drawing/2014/main" id="{BC545D7F-0B4F-F948-1D53-29BE95D7B7B5}"/>
              </a:ext>
            </a:extLst>
          </p:cNvPr>
          <p:cNvPicPr>
            <a:picLocks noChangeAspect="1"/>
          </p:cNvPicPr>
          <p:nvPr/>
        </p:nvPicPr>
        <p:blipFill>
          <a:blip r:embed="rId3"/>
          <a:srcRect t="1856" r="23173" b="21462"/>
          <a:stretch/>
        </p:blipFill>
        <p:spPr>
          <a:xfrm>
            <a:off x="6189645" y="1248700"/>
            <a:ext cx="5647994" cy="5574620"/>
          </a:xfrm>
          <a:prstGeom prst="rect">
            <a:avLst/>
          </a:prstGeom>
        </p:spPr>
      </p:pic>
      <p:sp>
        <p:nvSpPr>
          <p:cNvPr id="12" name="TextBox 11">
            <a:extLst>
              <a:ext uri="{FF2B5EF4-FFF2-40B4-BE49-F238E27FC236}">
                <a16:creationId xmlns:a16="http://schemas.microsoft.com/office/drawing/2014/main" id="{9E427A47-624A-D5C9-4425-EC419C19C574}"/>
              </a:ext>
            </a:extLst>
          </p:cNvPr>
          <p:cNvSpPr txBox="1"/>
          <p:nvPr/>
        </p:nvSpPr>
        <p:spPr>
          <a:xfrm>
            <a:off x="9423721" y="959288"/>
            <a:ext cx="2548070" cy="369332"/>
          </a:xfrm>
          <a:prstGeom prst="rect">
            <a:avLst/>
          </a:prstGeom>
          <a:noFill/>
        </p:spPr>
        <p:txBody>
          <a:bodyPr wrap="none" rtlCol="0">
            <a:spAutoFit/>
          </a:bodyPr>
          <a:lstStyle/>
          <a:p>
            <a:r>
              <a:rPr lang="en-US" dirty="0"/>
              <a:t>East Lake Geneva -1943</a:t>
            </a:r>
          </a:p>
        </p:txBody>
      </p:sp>
    </p:spTree>
    <p:extLst>
      <p:ext uri="{BB962C8B-B14F-4D97-AF65-F5344CB8AC3E}">
        <p14:creationId xmlns:p14="http://schemas.microsoft.com/office/powerpoint/2010/main" val="19407196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AB64D-9A70-C4B4-E290-7C647D5D74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71CAC6-437E-308B-33E1-E6D7BB402549}"/>
              </a:ext>
            </a:extLst>
          </p:cNvPr>
          <p:cNvSpPr>
            <a:spLocks noGrp="1"/>
          </p:cNvSpPr>
          <p:nvPr>
            <p:ph type="title"/>
          </p:nvPr>
        </p:nvSpPr>
        <p:spPr>
          <a:xfrm>
            <a:off x="838200" y="-4993"/>
            <a:ext cx="10515600" cy="1325563"/>
          </a:xfrm>
        </p:spPr>
        <p:txBody>
          <a:bodyPr/>
          <a:lstStyle/>
          <a:p>
            <a:pPr algn="ctr"/>
            <a:r>
              <a:rPr lang="en-US" dirty="0"/>
              <a:t>Pre-Submitted Q&amp;A #8</a:t>
            </a:r>
          </a:p>
        </p:txBody>
      </p:sp>
      <p:sp>
        <p:nvSpPr>
          <p:cNvPr id="3" name="Content Placeholder 2">
            <a:extLst>
              <a:ext uri="{FF2B5EF4-FFF2-40B4-BE49-F238E27FC236}">
                <a16:creationId xmlns:a16="http://schemas.microsoft.com/office/drawing/2014/main" id="{C662B5A4-2D28-31FE-E2F4-02B9EAB5F5EC}"/>
              </a:ext>
            </a:extLst>
          </p:cNvPr>
          <p:cNvSpPr>
            <a:spLocks noGrp="1"/>
          </p:cNvSpPr>
          <p:nvPr>
            <p:ph idx="1"/>
          </p:nvPr>
        </p:nvSpPr>
        <p:spPr/>
        <p:txBody>
          <a:bodyPr>
            <a:normAutofit/>
          </a:bodyPr>
          <a:lstStyle/>
          <a:p>
            <a:r>
              <a:rPr lang="en-US" sz="2800" dirty="0">
                <a:effectLst/>
                <a:latin typeface="Aptos" panose="020B0004020202020204" pitchFamily="34" charset="0"/>
                <a:ea typeface="Times New Roman" panose="02020603050405020304" pitchFamily="18" charset="0"/>
                <a:cs typeface="Aptos" panose="020B0004020202020204" pitchFamily="34" charset="0"/>
              </a:rPr>
              <a:t>Question- </a:t>
            </a:r>
            <a:br>
              <a:rPr lang="en-US" sz="2800" dirty="0">
                <a:effectLst/>
                <a:latin typeface="Aptos" panose="020B0004020202020204" pitchFamily="34" charset="0"/>
                <a:ea typeface="Times New Roman" panose="02020603050405020304" pitchFamily="18" charset="0"/>
                <a:cs typeface="Aptos" panose="020B0004020202020204" pitchFamily="34" charset="0"/>
              </a:rPr>
            </a:br>
            <a:endParaRPr lang="en-US" sz="2800" dirty="0">
              <a:effectLst/>
              <a:latin typeface="Aptos" panose="020B0004020202020204" pitchFamily="34" charset="0"/>
              <a:ea typeface="Times New Roman" panose="02020603050405020304" pitchFamily="18" charset="0"/>
              <a:cs typeface="Aptos" panose="020B0004020202020204" pitchFamily="34" charset="0"/>
            </a:endParaRPr>
          </a:p>
          <a:p>
            <a:r>
              <a:rPr lang="en-US" dirty="0">
                <a:latin typeface="Aptos" panose="020B0004020202020204" pitchFamily="34" charset="0"/>
                <a:ea typeface="Times New Roman" panose="02020603050405020304" pitchFamily="18" charset="0"/>
                <a:cs typeface="Aptos" panose="020B0004020202020204" pitchFamily="34" charset="0"/>
              </a:rPr>
              <a:t>Answer- </a:t>
            </a:r>
          </a:p>
        </p:txBody>
      </p:sp>
      <p:sp>
        <p:nvSpPr>
          <p:cNvPr id="4" name="Slide Number Placeholder 3">
            <a:extLst>
              <a:ext uri="{FF2B5EF4-FFF2-40B4-BE49-F238E27FC236}">
                <a16:creationId xmlns:a16="http://schemas.microsoft.com/office/drawing/2014/main" id="{9F2524C3-AD71-8215-25E5-AD1282452709}"/>
              </a:ext>
            </a:extLst>
          </p:cNvPr>
          <p:cNvSpPr>
            <a:spLocks noGrp="1"/>
          </p:cNvSpPr>
          <p:nvPr>
            <p:ph type="sldNum" sz="quarter" idx="12"/>
          </p:nvPr>
        </p:nvSpPr>
        <p:spPr/>
        <p:txBody>
          <a:bodyPr/>
          <a:lstStyle/>
          <a:p>
            <a:fld id="{EAE81216-9D9C-418C-AF3C-73483AAAEAFC}" type="slidenum">
              <a:rPr lang="en-US" smtClean="0"/>
              <a:t>30</a:t>
            </a:fld>
            <a:endParaRPr lang="en-US"/>
          </a:p>
        </p:txBody>
      </p:sp>
    </p:spTree>
    <p:extLst>
      <p:ext uri="{BB962C8B-B14F-4D97-AF65-F5344CB8AC3E}">
        <p14:creationId xmlns:p14="http://schemas.microsoft.com/office/powerpoint/2010/main" val="9175737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6FBF3-7A19-E27B-2698-2A2DA92B5E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48BB8C-56D2-AB7F-4BC7-670864192483}"/>
              </a:ext>
            </a:extLst>
          </p:cNvPr>
          <p:cNvSpPr>
            <a:spLocks noGrp="1"/>
          </p:cNvSpPr>
          <p:nvPr>
            <p:ph type="title"/>
          </p:nvPr>
        </p:nvSpPr>
        <p:spPr>
          <a:xfrm>
            <a:off x="838200" y="-48531"/>
            <a:ext cx="10515600" cy="1325563"/>
          </a:xfrm>
        </p:spPr>
        <p:txBody>
          <a:bodyPr/>
          <a:lstStyle/>
          <a:p>
            <a:pPr algn="ctr"/>
            <a:r>
              <a:rPr lang="en-US" dirty="0"/>
              <a:t>In person Questions?</a:t>
            </a:r>
          </a:p>
        </p:txBody>
      </p:sp>
      <p:sp>
        <p:nvSpPr>
          <p:cNvPr id="3" name="Content Placeholder 2">
            <a:extLst>
              <a:ext uri="{FF2B5EF4-FFF2-40B4-BE49-F238E27FC236}">
                <a16:creationId xmlns:a16="http://schemas.microsoft.com/office/drawing/2014/main" id="{71DD1904-171B-A5E8-650C-0BBF97BF777A}"/>
              </a:ext>
            </a:extLst>
          </p:cNvPr>
          <p:cNvSpPr>
            <a:spLocks noGrp="1"/>
          </p:cNvSpPr>
          <p:nvPr>
            <p:ph idx="1"/>
          </p:nvPr>
        </p:nvSpPr>
        <p:spPr>
          <a:xfrm>
            <a:off x="838200" y="1002903"/>
            <a:ext cx="11081657" cy="5762116"/>
          </a:xfrm>
        </p:spPr>
        <p:txBody>
          <a:bodyPr>
            <a:normAutofit/>
          </a:bodyPr>
          <a:lstStyle/>
          <a:p>
            <a:pPr marL="0" indent="0">
              <a:buNone/>
            </a:pPr>
            <a:r>
              <a:rPr lang="en-US" kern="100" dirty="0">
                <a:effectLst/>
                <a:latin typeface="Aptos" panose="020B0004020202020204" pitchFamily="34" charset="0"/>
                <a:ea typeface="Aptos" panose="020B0004020202020204" pitchFamily="34" charset="0"/>
                <a:cs typeface="Aptos" panose="020B0004020202020204" pitchFamily="34" charset="0"/>
              </a:rPr>
              <a:t>During Q&amp;A, please do not speak over folks asking questions or the person answering the questions.</a:t>
            </a:r>
          </a:p>
          <a:p>
            <a:pPr lvl="1"/>
            <a:r>
              <a:rPr lang="en-US" sz="2800" kern="100" dirty="0">
                <a:effectLst/>
                <a:latin typeface="Aptos" panose="020B0004020202020204" pitchFamily="34" charset="0"/>
                <a:ea typeface="Aptos" panose="020B0004020202020204" pitchFamily="34" charset="0"/>
                <a:cs typeface="Aptos" panose="020B0004020202020204" pitchFamily="34" charset="0"/>
              </a:rPr>
              <a:t>Please limit any comments or questions to 2-3 minutes so we can answer and then get to as many other questions as possible. </a:t>
            </a:r>
          </a:p>
          <a:p>
            <a:pPr lvl="1"/>
            <a:r>
              <a:rPr lang="en-US" sz="2800" kern="100" dirty="0">
                <a:effectLst/>
                <a:latin typeface="Aptos" panose="020B0004020202020204" pitchFamily="34" charset="0"/>
                <a:ea typeface="Aptos" panose="020B0004020202020204" pitchFamily="34" charset="0"/>
                <a:cs typeface="Aptos" panose="020B0004020202020204" pitchFamily="34" charset="0"/>
              </a:rPr>
              <a:t>If you have concerns with the answer, ask </a:t>
            </a:r>
            <a:r>
              <a:rPr lang="en-US" sz="2800" kern="100" dirty="0">
                <a:latin typeface="Aptos" panose="020B0004020202020204" pitchFamily="34" charset="0"/>
                <a:ea typeface="Aptos" panose="020B0004020202020204" pitchFamily="34" charset="0"/>
                <a:cs typeface="Aptos" panose="020B0004020202020204" pitchFamily="34" charset="0"/>
              </a:rPr>
              <a:t>one </a:t>
            </a:r>
            <a:r>
              <a:rPr lang="en-US" sz="2800" kern="100" dirty="0">
                <a:effectLst/>
                <a:latin typeface="Aptos" panose="020B0004020202020204" pitchFamily="34" charset="0"/>
                <a:ea typeface="Aptos" panose="020B0004020202020204" pitchFamily="34" charset="0"/>
                <a:cs typeface="Aptos" panose="020B0004020202020204" pitchFamily="34" charset="0"/>
              </a:rPr>
              <a:t>follow up question and then follow up with the responder after the meeting.</a:t>
            </a:r>
          </a:p>
          <a:p>
            <a:pPr lvl="1"/>
            <a:r>
              <a:rPr lang="en-US" sz="2800" kern="100" dirty="0">
                <a:effectLst/>
                <a:latin typeface="Aptos" panose="020B0004020202020204" pitchFamily="34" charset="0"/>
                <a:ea typeface="Aptos" panose="020B0004020202020204" pitchFamily="34" charset="0"/>
                <a:cs typeface="Aptos" panose="020B0004020202020204" pitchFamily="34" charset="0"/>
              </a:rPr>
              <a:t> If we do not have an answer for your question, we will note it and seek an answer for you. </a:t>
            </a:r>
          </a:p>
          <a:p>
            <a:endParaRPr lang="en-US" dirty="0"/>
          </a:p>
        </p:txBody>
      </p:sp>
      <p:sp>
        <p:nvSpPr>
          <p:cNvPr id="4" name="Slide Number Placeholder 3">
            <a:extLst>
              <a:ext uri="{FF2B5EF4-FFF2-40B4-BE49-F238E27FC236}">
                <a16:creationId xmlns:a16="http://schemas.microsoft.com/office/drawing/2014/main" id="{7CF3C247-113C-F115-CA03-E0CFF6872600}"/>
              </a:ext>
            </a:extLst>
          </p:cNvPr>
          <p:cNvSpPr>
            <a:spLocks noGrp="1"/>
          </p:cNvSpPr>
          <p:nvPr>
            <p:ph type="sldNum" sz="quarter" idx="12"/>
          </p:nvPr>
        </p:nvSpPr>
        <p:spPr/>
        <p:txBody>
          <a:bodyPr/>
          <a:lstStyle/>
          <a:p>
            <a:fld id="{EAE81216-9D9C-418C-AF3C-73483AAAEAFC}" type="slidenum">
              <a:rPr lang="en-US" smtClean="0"/>
              <a:t>31</a:t>
            </a:fld>
            <a:endParaRPr lang="en-US"/>
          </a:p>
        </p:txBody>
      </p:sp>
    </p:spTree>
    <p:extLst>
      <p:ext uri="{BB962C8B-B14F-4D97-AF65-F5344CB8AC3E}">
        <p14:creationId xmlns:p14="http://schemas.microsoft.com/office/powerpoint/2010/main" val="6295129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BD12C-0791-B439-D43E-2F62D62DD87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02CB7AE-D142-CDDA-9D95-D1FEA956337E}"/>
              </a:ext>
            </a:extLst>
          </p:cNvPr>
          <p:cNvPicPr>
            <a:picLocks noChangeAspect="1"/>
          </p:cNvPicPr>
          <p:nvPr/>
        </p:nvPicPr>
        <p:blipFill>
          <a:blip r:embed="rId2"/>
          <a:srcRect r="25334" b="23834"/>
          <a:stretch/>
        </p:blipFill>
        <p:spPr>
          <a:xfrm>
            <a:off x="-1" y="0"/>
            <a:ext cx="6506018" cy="6858000"/>
          </a:xfrm>
          <a:prstGeom prst="rect">
            <a:avLst/>
          </a:prstGeom>
        </p:spPr>
      </p:pic>
      <p:pic>
        <p:nvPicPr>
          <p:cNvPr id="5" name="Picture 4">
            <a:extLst>
              <a:ext uri="{FF2B5EF4-FFF2-40B4-BE49-F238E27FC236}">
                <a16:creationId xmlns:a16="http://schemas.microsoft.com/office/drawing/2014/main" id="{0684AEBF-2DC9-7CC6-7A74-FEF51DA17FA4}"/>
              </a:ext>
            </a:extLst>
          </p:cNvPr>
          <p:cNvPicPr>
            <a:picLocks noChangeAspect="1"/>
          </p:cNvPicPr>
          <p:nvPr/>
        </p:nvPicPr>
        <p:blipFill>
          <a:blip r:embed="rId3"/>
          <a:srcRect l="30645" t="17743" r="30356" b="31599"/>
          <a:stretch/>
        </p:blipFill>
        <p:spPr>
          <a:xfrm>
            <a:off x="6114120" y="-1"/>
            <a:ext cx="6818098" cy="6843730"/>
          </a:xfrm>
          <a:prstGeom prst="rect">
            <a:avLst/>
          </a:prstGeom>
        </p:spPr>
      </p:pic>
      <p:sp>
        <p:nvSpPr>
          <p:cNvPr id="2" name="Title 1">
            <a:extLst>
              <a:ext uri="{FF2B5EF4-FFF2-40B4-BE49-F238E27FC236}">
                <a16:creationId xmlns:a16="http://schemas.microsoft.com/office/drawing/2014/main" id="{1AB09829-B237-6538-59AA-008A0E367583}"/>
              </a:ext>
            </a:extLst>
          </p:cNvPr>
          <p:cNvSpPr>
            <a:spLocks noGrp="1"/>
          </p:cNvSpPr>
          <p:nvPr>
            <p:ph type="title"/>
          </p:nvPr>
        </p:nvSpPr>
        <p:spPr>
          <a:xfrm>
            <a:off x="838200" y="365125"/>
            <a:ext cx="11038114" cy="1325563"/>
          </a:xfrm>
          <a:solidFill>
            <a:schemeClr val="bg1">
              <a:lumMod val="95000"/>
              <a:alpha val="76000"/>
            </a:schemeClr>
          </a:solidFill>
        </p:spPr>
        <p:txBody>
          <a:bodyPr/>
          <a:lstStyle/>
          <a:p>
            <a:pPr algn="ctr"/>
            <a:r>
              <a:rPr lang="en-US" dirty="0"/>
              <a:t>Conclusion</a:t>
            </a:r>
          </a:p>
        </p:txBody>
      </p:sp>
      <p:sp>
        <p:nvSpPr>
          <p:cNvPr id="6" name="TextBox 5">
            <a:extLst>
              <a:ext uri="{FF2B5EF4-FFF2-40B4-BE49-F238E27FC236}">
                <a16:creationId xmlns:a16="http://schemas.microsoft.com/office/drawing/2014/main" id="{BF18A92C-A485-22CA-A2CA-C5D8FD4F6728}"/>
              </a:ext>
            </a:extLst>
          </p:cNvPr>
          <p:cNvSpPr txBox="1"/>
          <p:nvPr/>
        </p:nvSpPr>
        <p:spPr>
          <a:xfrm>
            <a:off x="929009" y="2406201"/>
            <a:ext cx="4143891" cy="230832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Contact Information /  Links: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SOLO- </a:t>
            </a: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hlinkClick r:id="rId4"/>
              </a:rPr>
              <a:t>save-our-lakes@comcast.net</a:t>
            </a: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hlinkClick r:id="rId5"/>
              </a:rPr>
              <a:t>Clay County Map Viewer</a:t>
            </a: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City of Keystone Heights website</a:t>
            </a:r>
          </a:p>
          <a:p>
            <a:pPr marL="742950" lvl="1" indent="-285750">
              <a:buFont typeface="Arial" panose="020B0604020202020204" pitchFamily="34" charset="0"/>
              <a:buChar char="•"/>
            </a:pPr>
            <a:r>
              <a:rPr lang="en-US" dirty="0">
                <a:solidFill>
                  <a:schemeClr val="bg1"/>
                </a:solidFill>
                <a:hlinkClick r:id="rId6"/>
              </a:rPr>
              <a:t>https://www.keystoneheights.us</a:t>
            </a:r>
            <a:endParaRPr lang="en-US" dirty="0">
              <a:solidFill>
                <a:schemeClr val="bg1"/>
              </a:solidFill>
            </a:endParaRPr>
          </a:p>
          <a:p>
            <a:pPr marL="742950" lvl="1" indent="-285750">
              <a:buFont typeface="Arial" panose="020B0604020202020204" pitchFamily="34" charset="0"/>
              <a:buChar char="•"/>
            </a:pPr>
            <a:r>
              <a:rPr kumimoji="0" lang="en-US" b="0" i="0" u="none" strike="noStrike" kern="1200" cap="none" spc="0" normalizeH="0" baseline="0" noProof="0" dirty="0">
                <a:ln>
                  <a:noFill/>
                </a:ln>
                <a:solidFill>
                  <a:schemeClr val="bg1"/>
                </a:solidFill>
                <a:effectLst/>
                <a:uLnTx/>
                <a:uFillTx/>
                <a:latin typeface="Aptos" panose="02110004020202020204"/>
                <a:ea typeface="+mn-ea"/>
                <a:cs typeface="+mn-cs"/>
              </a:rPr>
              <a:t>“News” Tab for this slide deck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Title 1">
            <a:extLst>
              <a:ext uri="{FF2B5EF4-FFF2-40B4-BE49-F238E27FC236}">
                <a16:creationId xmlns:a16="http://schemas.microsoft.com/office/drawing/2014/main" id="{0C3BB041-A1B1-3318-7CBC-8BF3F832203E}"/>
              </a:ext>
            </a:extLst>
          </p:cNvPr>
          <p:cNvSpPr txBox="1">
            <a:spLocks/>
          </p:cNvSpPr>
          <p:nvPr/>
        </p:nvSpPr>
        <p:spPr>
          <a:xfrm>
            <a:off x="0" y="5998760"/>
            <a:ext cx="4067616" cy="859240"/>
          </a:xfrm>
          <a:prstGeom prst="rect">
            <a:avLst/>
          </a:prstGeom>
          <a:solidFill>
            <a:schemeClr val="bg1">
              <a:lumMod val="95000"/>
              <a:alpha val="76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Photo from 1953</a:t>
            </a:r>
          </a:p>
        </p:txBody>
      </p:sp>
      <p:sp>
        <p:nvSpPr>
          <p:cNvPr id="7" name="Title 1">
            <a:extLst>
              <a:ext uri="{FF2B5EF4-FFF2-40B4-BE49-F238E27FC236}">
                <a16:creationId xmlns:a16="http://schemas.microsoft.com/office/drawing/2014/main" id="{9BE36728-3EA0-7316-7D12-AB4E1863A561}"/>
              </a:ext>
            </a:extLst>
          </p:cNvPr>
          <p:cNvSpPr txBox="1">
            <a:spLocks/>
          </p:cNvSpPr>
          <p:nvPr/>
        </p:nvSpPr>
        <p:spPr>
          <a:xfrm>
            <a:off x="6142172" y="6063255"/>
            <a:ext cx="4067616" cy="859240"/>
          </a:xfrm>
          <a:prstGeom prst="rect">
            <a:avLst/>
          </a:prstGeom>
          <a:solidFill>
            <a:schemeClr val="bg1">
              <a:lumMod val="95000"/>
              <a:alpha val="76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Recent Photo</a:t>
            </a:r>
          </a:p>
        </p:txBody>
      </p:sp>
      <p:sp>
        <p:nvSpPr>
          <p:cNvPr id="8" name="Slide Number Placeholder 7">
            <a:extLst>
              <a:ext uri="{FF2B5EF4-FFF2-40B4-BE49-F238E27FC236}">
                <a16:creationId xmlns:a16="http://schemas.microsoft.com/office/drawing/2014/main" id="{C28CD955-B925-0988-DDCC-EBE8713B7271}"/>
              </a:ext>
            </a:extLst>
          </p:cNvPr>
          <p:cNvSpPr>
            <a:spLocks noGrp="1"/>
          </p:cNvSpPr>
          <p:nvPr>
            <p:ph type="sldNum" sz="quarter" idx="12"/>
          </p:nvPr>
        </p:nvSpPr>
        <p:spPr/>
        <p:txBody>
          <a:bodyPr/>
          <a:lstStyle/>
          <a:p>
            <a:fld id="{EAE81216-9D9C-418C-AF3C-73483AAAEAFC}" type="slidenum">
              <a:rPr lang="en-US" smtClean="0"/>
              <a:t>32</a:t>
            </a:fld>
            <a:endParaRPr lang="en-US"/>
          </a:p>
        </p:txBody>
      </p:sp>
    </p:spTree>
    <p:extLst>
      <p:ext uri="{BB962C8B-B14F-4D97-AF65-F5344CB8AC3E}">
        <p14:creationId xmlns:p14="http://schemas.microsoft.com/office/powerpoint/2010/main" val="3430818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1D0E8-56E0-7993-D09F-4528480946F5}"/>
              </a:ext>
            </a:extLst>
          </p:cNvPr>
          <p:cNvSpPr>
            <a:spLocks noGrp="1"/>
          </p:cNvSpPr>
          <p:nvPr>
            <p:ph type="title"/>
          </p:nvPr>
        </p:nvSpPr>
        <p:spPr>
          <a:xfrm>
            <a:off x="838200" y="-48531"/>
            <a:ext cx="10515600" cy="1325563"/>
          </a:xfrm>
        </p:spPr>
        <p:txBody>
          <a:bodyPr/>
          <a:lstStyle/>
          <a:p>
            <a:pPr algn="ctr"/>
            <a:r>
              <a:rPr lang="en-US" dirty="0"/>
              <a:t>Ground Rules</a:t>
            </a:r>
          </a:p>
        </p:txBody>
      </p:sp>
      <p:sp>
        <p:nvSpPr>
          <p:cNvPr id="3" name="Content Placeholder 2">
            <a:extLst>
              <a:ext uri="{FF2B5EF4-FFF2-40B4-BE49-F238E27FC236}">
                <a16:creationId xmlns:a16="http://schemas.microsoft.com/office/drawing/2014/main" id="{F399D72F-C630-E450-0ED2-7F2C30748B98}"/>
              </a:ext>
            </a:extLst>
          </p:cNvPr>
          <p:cNvSpPr>
            <a:spLocks noGrp="1"/>
          </p:cNvSpPr>
          <p:nvPr>
            <p:ph idx="1"/>
          </p:nvPr>
        </p:nvSpPr>
        <p:spPr>
          <a:xfrm>
            <a:off x="838200" y="1002903"/>
            <a:ext cx="11081657" cy="5762116"/>
          </a:xfrm>
        </p:spPr>
        <p:txBody>
          <a:bodyPr>
            <a:normAutofit fontScale="77500" lnSpcReduction="20000"/>
          </a:bodyPr>
          <a:lstStyle/>
          <a:p>
            <a:pPr marL="0" indent="0">
              <a:buNone/>
            </a:pPr>
            <a:r>
              <a:rPr lang="en-US" kern="100" dirty="0">
                <a:effectLst/>
                <a:latin typeface="Aptos" panose="020B0004020202020204" pitchFamily="34" charset="0"/>
                <a:ea typeface="Aptos" panose="020B0004020202020204" pitchFamily="34" charset="0"/>
                <a:cs typeface="Aptos" panose="020B0004020202020204" pitchFamily="34" charset="0"/>
              </a:rPr>
              <a:t>Let’s </a:t>
            </a:r>
            <a:r>
              <a:rPr lang="en-US" kern="100" dirty="0">
                <a:latin typeface="Aptos" panose="020B0004020202020204" pitchFamily="34" charset="0"/>
                <a:ea typeface="Aptos" panose="020B0004020202020204" pitchFamily="34" charset="0"/>
                <a:cs typeface="Aptos" panose="020B0004020202020204" pitchFamily="34" charset="0"/>
              </a:rPr>
              <a:t>have a productive meeting:</a:t>
            </a:r>
          </a:p>
          <a:p>
            <a:pPr marL="0" indent="0">
              <a:buNone/>
            </a:pPr>
            <a:endParaRPr lang="en-US" kern="100" dirty="0">
              <a:latin typeface="Aptos" panose="020B0004020202020204" pitchFamily="34" charset="0"/>
              <a:ea typeface="Aptos" panose="020B0004020202020204" pitchFamily="34" charset="0"/>
              <a:cs typeface="Aptos" panose="020B0004020202020204" pitchFamily="34" charset="0"/>
            </a:endParaRPr>
          </a:p>
          <a:p>
            <a:pPr marL="342900" indent="-342900">
              <a:buAutoNum type="arabicParenR"/>
            </a:pPr>
            <a:r>
              <a:rPr lang="en-US" kern="100" dirty="0">
                <a:effectLst/>
                <a:latin typeface="Aptos" panose="020B0004020202020204" pitchFamily="34" charset="0"/>
                <a:ea typeface="Aptos" panose="020B0004020202020204" pitchFamily="34" charset="0"/>
                <a:cs typeface="Aptos" panose="020B0004020202020204" pitchFamily="34" charset="0"/>
              </a:rPr>
              <a:t>Hold your questions to the end of the presentation</a:t>
            </a:r>
          </a:p>
          <a:p>
            <a:pPr lvl="1"/>
            <a:r>
              <a:rPr lang="en-US" sz="2800" kern="100" dirty="0">
                <a:latin typeface="Aptos" panose="020B0004020202020204" pitchFamily="34" charset="0"/>
                <a:ea typeface="Aptos" panose="020B0004020202020204" pitchFamily="34" charset="0"/>
                <a:cs typeface="Aptos" panose="020B0004020202020204" pitchFamily="34" charset="0"/>
              </a:rPr>
              <a:t>We expect to answer </a:t>
            </a:r>
            <a:r>
              <a:rPr lang="en-US" sz="2800" kern="100" dirty="0">
                <a:effectLst/>
                <a:latin typeface="Aptos" panose="020B0004020202020204" pitchFamily="34" charset="0"/>
                <a:ea typeface="Aptos" panose="020B0004020202020204" pitchFamily="34" charset="0"/>
                <a:cs typeface="Aptos" panose="020B0004020202020204" pitchFamily="34" charset="0"/>
              </a:rPr>
              <a:t>most questions during the presentation</a:t>
            </a:r>
          </a:p>
          <a:p>
            <a:pPr marL="342900" indent="-342900">
              <a:buAutoNum type="arabicParenR"/>
            </a:pPr>
            <a:r>
              <a:rPr lang="en-US" kern="100" dirty="0">
                <a:latin typeface="Aptos" panose="020B0004020202020204" pitchFamily="34" charset="0"/>
                <a:ea typeface="Aptos" panose="020B0004020202020204" pitchFamily="34" charset="0"/>
                <a:cs typeface="Aptos" panose="020B0004020202020204" pitchFamily="34" charset="0"/>
              </a:rPr>
              <a:t>P</a:t>
            </a:r>
            <a:r>
              <a:rPr lang="en-US" kern="100" dirty="0">
                <a:effectLst/>
                <a:latin typeface="Aptos" panose="020B0004020202020204" pitchFamily="34" charset="0"/>
                <a:ea typeface="Aptos" panose="020B0004020202020204" pitchFamily="34" charset="0"/>
                <a:cs typeface="Aptos" panose="020B0004020202020204" pitchFamily="34" charset="0"/>
              </a:rPr>
              <a:t>lease minimize sidebar discussions so everyone can hear the presentation</a:t>
            </a:r>
          </a:p>
          <a:p>
            <a:pPr lvl="1"/>
            <a:r>
              <a:rPr lang="en-US" sz="2800" kern="100" dirty="0">
                <a:latin typeface="Aptos" panose="020B0004020202020204" pitchFamily="34" charset="0"/>
                <a:ea typeface="Aptos" panose="020B0004020202020204" pitchFamily="34" charset="0"/>
                <a:cs typeface="Aptos" panose="020B0004020202020204" pitchFamily="34" charset="0"/>
              </a:rPr>
              <a:t>If you must have a conversation, please </a:t>
            </a:r>
            <a:r>
              <a:rPr lang="en-US" sz="2800" b="1" u="sng" kern="100" dirty="0">
                <a:latin typeface="Aptos" panose="020B0004020202020204" pitchFamily="34" charset="0"/>
                <a:ea typeface="Aptos" panose="020B0004020202020204" pitchFamily="34" charset="0"/>
                <a:cs typeface="Aptos" panose="020B0004020202020204" pitchFamily="34" charset="0"/>
              </a:rPr>
              <a:t>whisper</a:t>
            </a:r>
            <a:r>
              <a:rPr lang="en-US" sz="2800" u="sng" kern="100" dirty="0">
                <a:latin typeface="Aptos" panose="020B0004020202020204" pitchFamily="34" charset="0"/>
                <a:ea typeface="Aptos" panose="020B0004020202020204" pitchFamily="34" charset="0"/>
                <a:cs typeface="Aptos" panose="020B0004020202020204" pitchFamily="34" charset="0"/>
              </a:rPr>
              <a:t>,</a:t>
            </a:r>
            <a:r>
              <a:rPr lang="en-US" sz="2800" kern="100" dirty="0">
                <a:latin typeface="Aptos" panose="020B0004020202020204" pitchFamily="34" charset="0"/>
                <a:ea typeface="Aptos" panose="020B0004020202020204" pitchFamily="34" charset="0"/>
                <a:cs typeface="Aptos" panose="020B0004020202020204" pitchFamily="34" charset="0"/>
              </a:rPr>
              <a:t> or take the conversation out into the hallways</a:t>
            </a:r>
            <a:endParaRPr lang="en-US" sz="2800" kern="100" dirty="0">
              <a:effectLst/>
              <a:latin typeface="Aptos" panose="020B0004020202020204" pitchFamily="34" charset="0"/>
              <a:ea typeface="Aptos" panose="020B0004020202020204" pitchFamily="34" charset="0"/>
              <a:cs typeface="Aptos" panose="020B0004020202020204" pitchFamily="34" charset="0"/>
            </a:endParaRPr>
          </a:p>
          <a:p>
            <a:pPr marL="342900" indent="-342900">
              <a:buAutoNum type="arabicParenR"/>
            </a:pPr>
            <a:r>
              <a:rPr lang="en-US" kern="100" dirty="0">
                <a:effectLst/>
                <a:latin typeface="Aptos" panose="020B0004020202020204" pitchFamily="34" charset="0"/>
                <a:ea typeface="Aptos" panose="020B0004020202020204" pitchFamily="34" charset="0"/>
                <a:cs typeface="Aptos" panose="020B0004020202020204" pitchFamily="34" charset="0"/>
              </a:rPr>
              <a:t>During Q&amp;A, please do not speak over folks asking questions or the person answering the questions.</a:t>
            </a:r>
          </a:p>
          <a:p>
            <a:pPr lvl="1"/>
            <a:r>
              <a:rPr lang="en-US" sz="2800" kern="100" dirty="0">
                <a:effectLst/>
                <a:latin typeface="Aptos" panose="020B0004020202020204" pitchFamily="34" charset="0"/>
                <a:ea typeface="Aptos" panose="020B0004020202020204" pitchFamily="34" charset="0"/>
                <a:cs typeface="Aptos" panose="020B0004020202020204" pitchFamily="34" charset="0"/>
              </a:rPr>
              <a:t>Please limit any comments or questions to 2-3 minutes so we can answer and then get to as many other questions as possible</a:t>
            </a:r>
          </a:p>
          <a:p>
            <a:pPr lvl="1"/>
            <a:r>
              <a:rPr lang="en-US" sz="2800" kern="100" dirty="0">
                <a:effectLst/>
                <a:latin typeface="Aptos" panose="020B0004020202020204" pitchFamily="34" charset="0"/>
                <a:ea typeface="Aptos" panose="020B0004020202020204" pitchFamily="34" charset="0"/>
                <a:cs typeface="Aptos" panose="020B0004020202020204" pitchFamily="34" charset="0"/>
              </a:rPr>
              <a:t>If you have concerns with the answer, ask </a:t>
            </a:r>
            <a:r>
              <a:rPr lang="en-US" sz="2800" kern="100" dirty="0">
                <a:latin typeface="Aptos" panose="020B0004020202020204" pitchFamily="34" charset="0"/>
                <a:ea typeface="Aptos" panose="020B0004020202020204" pitchFamily="34" charset="0"/>
                <a:cs typeface="Aptos" panose="020B0004020202020204" pitchFamily="34" charset="0"/>
              </a:rPr>
              <a:t>one </a:t>
            </a:r>
            <a:r>
              <a:rPr lang="en-US" sz="2800" kern="100" dirty="0">
                <a:effectLst/>
                <a:latin typeface="Aptos" panose="020B0004020202020204" pitchFamily="34" charset="0"/>
                <a:ea typeface="Aptos" panose="020B0004020202020204" pitchFamily="34" charset="0"/>
                <a:cs typeface="Aptos" panose="020B0004020202020204" pitchFamily="34" charset="0"/>
              </a:rPr>
              <a:t>follow up question and then follow up with the responder after the meeting</a:t>
            </a:r>
          </a:p>
          <a:p>
            <a:pPr lvl="1"/>
            <a:r>
              <a:rPr lang="en-US" sz="2800" kern="100" dirty="0">
                <a:effectLst/>
                <a:latin typeface="Aptos" panose="020B0004020202020204" pitchFamily="34" charset="0"/>
                <a:ea typeface="Aptos" panose="020B0004020202020204" pitchFamily="34" charset="0"/>
                <a:cs typeface="Aptos" panose="020B0004020202020204" pitchFamily="34" charset="0"/>
              </a:rPr>
              <a:t> If we do not have an answer for your question, we will note it and seek an answer for you</a:t>
            </a:r>
          </a:p>
          <a:p>
            <a:pPr marL="342900" indent="-342900">
              <a:buAutoNum type="arabicParenR"/>
            </a:pPr>
            <a:r>
              <a:rPr lang="en-US" kern="100" dirty="0">
                <a:latin typeface="Aptos" panose="020B0004020202020204" pitchFamily="34" charset="0"/>
                <a:ea typeface="Times New Roman" panose="02020603050405020304" pitchFamily="18" charset="0"/>
                <a:cs typeface="Times New Roman" panose="02020603050405020304" pitchFamily="18" charset="0"/>
              </a:rPr>
              <a:t>Please check our contact roster in the back to see if we have your correct address, phone number, and email address </a:t>
            </a:r>
          </a:p>
          <a:p>
            <a:pPr marL="342900" indent="-342900">
              <a:buAutoNum type="arabicParenR"/>
            </a:pPr>
            <a:r>
              <a:rPr lang="en-US" kern="100" dirty="0">
                <a:effectLst/>
                <a:latin typeface="Aptos" panose="020B0004020202020204" pitchFamily="34" charset="0"/>
                <a:ea typeface="Times New Roman" panose="02020603050405020304" pitchFamily="18" charset="0"/>
                <a:cs typeface="Times New Roman" panose="02020603050405020304" pitchFamily="18" charset="0"/>
              </a:rPr>
              <a:t>We are all guests of Trinity Baptist Church tonight and in God’s </a:t>
            </a:r>
            <a:r>
              <a:rPr lang="en-US" kern="100" dirty="0">
                <a:latin typeface="Aptos" panose="020B0004020202020204" pitchFamily="34" charset="0"/>
                <a:ea typeface="Times New Roman" panose="02020603050405020304" pitchFamily="18" charset="0"/>
                <a:cs typeface="Times New Roman" panose="02020603050405020304" pitchFamily="18" charset="0"/>
              </a:rPr>
              <a:t>h</a:t>
            </a:r>
            <a:r>
              <a:rPr lang="en-US" kern="100" dirty="0">
                <a:effectLst/>
                <a:latin typeface="Aptos" panose="020B0004020202020204" pitchFamily="34" charset="0"/>
                <a:ea typeface="Times New Roman" panose="02020603050405020304" pitchFamily="18" charset="0"/>
                <a:cs typeface="Times New Roman" panose="02020603050405020304" pitchFamily="18" charset="0"/>
              </a:rPr>
              <a:t>ouse  </a:t>
            </a:r>
          </a:p>
          <a:p>
            <a:endParaRPr lang="en-US" dirty="0"/>
          </a:p>
        </p:txBody>
      </p:sp>
      <p:sp>
        <p:nvSpPr>
          <p:cNvPr id="4" name="Slide Number Placeholder 3">
            <a:extLst>
              <a:ext uri="{FF2B5EF4-FFF2-40B4-BE49-F238E27FC236}">
                <a16:creationId xmlns:a16="http://schemas.microsoft.com/office/drawing/2014/main" id="{AD9BF98B-3A3F-A8E4-9C2E-36F7C68D880B}"/>
              </a:ext>
            </a:extLst>
          </p:cNvPr>
          <p:cNvSpPr>
            <a:spLocks noGrp="1"/>
          </p:cNvSpPr>
          <p:nvPr>
            <p:ph type="sldNum" sz="quarter" idx="12"/>
          </p:nvPr>
        </p:nvSpPr>
        <p:spPr/>
        <p:txBody>
          <a:bodyPr/>
          <a:lstStyle/>
          <a:p>
            <a:fld id="{EAE81216-9D9C-418C-AF3C-73483AAAEAFC}" type="slidenum">
              <a:rPr lang="en-US" smtClean="0"/>
              <a:t>4</a:t>
            </a:fld>
            <a:endParaRPr lang="en-US"/>
          </a:p>
        </p:txBody>
      </p:sp>
    </p:spTree>
    <p:extLst>
      <p:ext uri="{BB962C8B-B14F-4D97-AF65-F5344CB8AC3E}">
        <p14:creationId xmlns:p14="http://schemas.microsoft.com/office/powerpoint/2010/main" val="4049045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B135A-7596-0E64-E946-4484DB553DEC}"/>
              </a:ext>
            </a:extLst>
          </p:cNvPr>
          <p:cNvSpPr>
            <a:spLocks noGrp="1"/>
          </p:cNvSpPr>
          <p:nvPr>
            <p:ph type="title"/>
          </p:nvPr>
        </p:nvSpPr>
        <p:spPr>
          <a:xfrm>
            <a:off x="97972" y="0"/>
            <a:ext cx="5138058" cy="1807029"/>
          </a:xfrm>
        </p:spPr>
        <p:txBody>
          <a:bodyPr>
            <a:normAutofit fontScale="90000"/>
          </a:bodyPr>
          <a:lstStyle/>
          <a:p>
            <a:r>
              <a:rPr lang="en-US" dirty="0"/>
              <a:t>How Surface Water Flows in the Keystone Heights Area</a:t>
            </a:r>
          </a:p>
        </p:txBody>
      </p:sp>
      <p:pic>
        <p:nvPicPr>
          <p:cNvPr id="4" name="Picture 3">
            <a:extLst>
              <a:ext uri="{FF2B5EF4-FFF2-40B4-BE49-F238E27FC236}">
                <a16:creationId xmlns:a16="http://schemas.microsoft.com/office/drawing/2014/main" id="{8295A264-770C-2034-C96F-1B6DE20FD119}"/>
              </a:ext>
            </a:extLst>
          </p:cNvPr>
          <p:cNvPicPr>
            <a:picLocks noChangeAspect="1"/>
          </p:cNvPicPr>
          <p:nvPr/>
        </p:nvPicPr>
        <p:blipFill>
          <a:blip r:embed="rId2"/>
          <a:stretch>
            <a:fillRect/>
          </a:stretch>
        </p:blipFill>
        <p:spPr>
          <a:xfrm>
            <a:off x="5153025" y="-107247"/>
            <a:ext cx="7038975" cy="7072494"/>
          </a:xfrm>
          <a:prstGeom prst="rect">
            <a:avLst/>
          </a:prstGeom>
        </p:spPr>
      </p:pic>
      <p:sp>
        <p:nvSpPr>
          <p:cNvPr id="5" name="Title 1">
            <a:extLst>
              <a:ext uri="{FF2B5EF4-FFF2-40B4-BE49-F238E27FC236}">
                <a16:creationId xmlns:a16="http://schemas.microsoft.com/office/drawing/2014/main" id="{29193F66-48C7-C904-76E3-D7A7673C0EEF}"/>
              </a:ext>
            </a:extLst>
          </p:cNvPr>
          <p:cNvSpPr txBox="1">
            <a:spLocks/>
          </p:cNvSpPr>
          <p:nvPr/>
        </p:nvSpPr>
        <p:spPr>
          <a:xfrm>
            <a:off x="56470" y="1850572"/>
            <a:ext cx="5138058" cy="1807029"/>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en-US" sz="2000" dirty="0"/>
              <a:t>Blue Pond</a:t>
            </a:r>
          </a:p>
          <a:p>
            <a:pPr marL="342900" indent="-342900">
              <a:buFont typeface="Arial" panose="020B0604020202020204" pitchFamily="34" charset="0"/>
              <a:buChar char="•"/>
            </a:pPr>
            <a:r>
              <a:rPr lang="en-US" sz="2000" dirty="0"/>
              <a:t>Alligator Creek</a:t>
            </a:r>
          </a:p>
          <a:p>
            <a:pPr marL="342900" indent="-342900">
              <a:buFont typeface="Arial" panose="020B0604020202020204" pitchFamily="34" charset="0"/>
              <a:buChar char="•"/>
            </a:pPr>
            <a:r>
              <a:rPr lang="en-US" sz="2000" dirty="0"/>
              <a:t>Lowery Lake</a:t>
            </a:r>
          </a:p>
          <a:p>
            <a:pPr marL="342900" indent="-342900">
              <a:buFont typeface="Arial" panose="020B0604020202020204" pitchFamily="34" charset="0"/>
              <a:buChar char="•"/>
            </a:pPr>
            <a:r>
              <a:rPr lang="en-US" sz="2000" dirty="0"/>
              <a:t>Alligator Creek</a:t>
            </a:r>
          </a:p>
          <a:p>
            <a:pPr marL="342900" indent="-342900">
              <a:buFont typeface="Arial" panose="020B0604020202020204" pitchFamily="34" charset="0"/>
              <a:buChar char="•"/>
            </a:pPr>
            <a:r>
              <a:rPr lang="en-US" sz="2000" dirty="0"/>
              <a:t>Magnolia Lake</a:t>
            </a:r>
          </a:p>
          <a:p>
            <a:pPr marL="342900" indent="-342900">
              <a:buFont typeface="Arial" panose="020B0604020202020204" pitchFamily="34" charset="0"/>
              <a:buChar char="•"/>
            </a:pPr>
            <a:r>
              <a:rPr lang="en-US" sz="2000" dirty="0"/>
              <a:t>Alligator Creek</a:t>
            </a:r>
          </a:p>
          <a:p>
            <a:pPr marL="342900" indent="-342900">
              <a:buFont typeface="Arial" panose="020B0604020202020204" pitchFamily="34" charset="0"/>
              <a:buChar char="•"/>
            </a:pPr>
            <a:r>
              <a:rPr lang="en-US" sz="2000" dirty="0"/>
              <a:t>Lake Brooklyn</a:t>
            </a:r>
          </a:p>
        </p:txBody>
      </p:sp>
      <p:sp>
        <p:nvSpPr>
          <p:cNvPr id="3" name="Slide Number Placeholder 2">
            <a:extLst>
              <a:ext uri="{FF2B5EF4-FFF2-40B4-BE49-F238E27FC236}">
                <a16:creationId xmlns:a16="http://schemas.microsoft.com/office/drawing/2014/main" id="{ECEE9B69-109B-7BBC-1D08-B4A5C0E32F1C}"/>
              </a:ext>
            </a:extLst>
          </p:cNvPr>
          <p:cNvSpPr>
            <a:spLocks noGrp="1"/>
          </p:cNvSpPr>
          <p:nvPr>
            <p:ph type="sldNum" sz="quarter" idx="12"/>
          </p:nvPr>
        </p:nvSpPr>
        <p:spPr/>
        <p:txBody>
          <a:bodyPr/>
          <a:lstStyle/>
          <a:p>
            <a:fld id="{EAE81216-9D9C-418C-AF3C-73483AAAEAFC}" type="slidenum">
              <a:rPr lang="en-US" smtClean="0"/>
              <a:t>5</a:t>
            </a:fld>
            <a:endParaRPr lang="en-US"/>
          </a:p>
        </p:txBody>
      </p:sp>
      <p:sp>
        <p:nvSpPr>
          <p:cNvPr id="7" name="TextBox 6">
            <a:extLst>
              <a:ext uri="{FF2B5EF4-FFF2-40B4-BE49-F238E27FC236}">
                <a16:creationId xmlns:a16="http://schemas.microsoft.com/office/drawing/2014/main" id="{954EE2AA-D63B-886A-E7A4-28D589EA7C18}"/>
              </a:ext>
            </a:extLst>
          </p:cNvPr>
          <p:cNvSpPr txBox="1"/>
          <p:nvPr/>
        </p:nvSpPr>
        <p:spPr>
          <a:xfrm>
            <a:off x="7989008" y="753572"/>
            <a:ext cx="1243184" cy="369332"/>
          </a:xfrm>
          <a:prstGeom prst="rect">
            <a:avLst/>
          </a:prstGeom>
          <a:solidFill>
            <a:schemeClr val="bg1">
              <a:alpha val="35000"/>
            </a:schemeClr>
          </a:solidFill>
        </p:spPr>
        <p:txBody>
          <a:bodyPr wrap="square">
            <a:spAutoFit/>
          </a:bodyPr>
          <a:lstStyle/>
          <a:p>
            <a:r>
              <a:rPr lang="en-US" sz="1800" dirty="0">
                <a:solidFill>
                  <a:schemeClr val="bg1"/>
                </a:solidFill>
              </a:rPr>
              <a:t>Blue Pond</a:t>
            </a:r>
          </a:p>
        </p:txBody>
      </p:sp>
      <p:sp>
        <p:nvSpPr>
          <p:cNvPr id="8" name="TextBox 7">
            <a:extLst>
              <a:ext uri="{FF2B5EF4-FFF2-40B4-BE49-F238E27FC236}">
                <a16:creationId xmlns:a16="http://schemas.microsoft.com/office/drawing/2014/main" id="{89E8EE4E-E599-8466-6180-38397C6E7485}"/>
              </a:ext>
            </a:extLst>
          </p:cNvPr>
          <p:cNvSpPr txBox="1"/>
          <p:nvPr/>
        </p:nvSpPr>
        <p:spPr>
          <a:xfrm>
            <a:off x="9795519" y="2569420"/>
            <a:ext cx="1243184" cy="646331"/>
          </a:xfrm>
          <a:prstGeom prst="rect">
            <a:avLst/>
          </a:prstGeom>
          <a:solidFill>
            <a:schemeClr val="bg1">
              <a:alpha val="35000"/>
            </a:schemeClr>
          </a:solidFill>
        </p:spPr>
        <p:txBody>
          <a:bodyPr wrap="square">
            <a:spAutoFit/>
          </a:bodyPr>
          <a:lstStyle/>
          <a:p>
            <a:r>
              <a:rPr lang="en-US" dirty="0">
                <a:solidFill>
                  <a:schemeClr val="bg1"/>
                </a:solidFill>
              </a:rPr>
              <a:t>Lowery Lake</a:t>
            </a:r>
            <a:endParaRPr lang="en-US" sz="1800" dirty="0">
              <a:solidFill>
                <a:schemeClr val="bg1"/>
              </a:solidFill>
            </a:endParaRPr>
          </a:p>
        </p:txBody>
      </p:sp>
      <p:sp>
        <p:nvSpPr>
          <p:cNvPr id="9" name="TextBox 8">
            <a:extLst>
              <a:ext uri="{FF2B5EF4-FFF2-40B4-BE49-F238E27FC236}">
                <a16:creationId xmlns:a16="http://schemas.microsoft.com/office/drawing/2014/main" id="{29A87DD7-C98E-2E42-AED2-710A2F03E3DB}"/>
              </a:ext>
            </a:extLst>
          </p:cNvPr>
          <p:cNvSpPr txBox="1"/>
          <p:nvPr/>
        </p:nvSpPr>
        <p:spPr>
          <a:xfrm>
            <a:off x="8988211" y="4687632"/>
            <a:ext cx="1243184" cy="646331"/>
          </a:xfrm>
          <a:prstGeom prst="rect">
            <a:avLst/>
          </a:prstGeom>
          <a:solidFill>
            <a:schemeClr val="bg1">
              <a:alpha val="35000"/>
            </a:schemeClr>
          </a:solidFill>
        </p:spPr>
        <p:txBody>
          <a:bodyPr wrap="square">
            <a:spAutoFit/>
          </a:bodyPr>
          <a:lstStyle/>
          <a:p>
            <a:r>
              <a:rPr lang="en-US" dirty="0">
                <a:solidFill>
                  <a:schemeClr val="bg1"/>
                </a:solidFill>
              </a:rPr>
              <a:t>Magnolia Lake</a:t>
            </a:r>
            <a:endParaRPr lang="en-US" sz="1800" dirty="0">
              <a:solidFill>
                <a:schemeClr val="bg1"/>
              </a:solidFill>
            </a:endParaRPr>
          </a:p>
        </p:txBody>
      </p:sp>
      <p:sp>
        <p:nvSpPr>
          <p:cNvPr id="10" name="TextBox 9">
            <a:extLst>
              <a:ext uri="{FF2B5EF4-FFF2-40B4-BE49-F238E27FC236}">
                <a16:creationId xmlns:a16="http://schemas.microsoft.com/office/drawing/2014/main" id="{74F2A498-8C0C-3C5A-4D8F-82D1F592FF6B}"/>
              </a:ext>
            </a:extLst>
          </p:cNvPr>
          <p:cNvSpPr txBox="1"/>
          <p:nvPr/>
        </p:nvSpPr>
        <p:spPr>
          <a:xfrm>
            <a:off x="8314531" y="6488668"/>
            <a:ext cx="2102580" cy="369332"/>
          </a:xfrm>
          <a:prstGeom prst="rect">
            <a:avLst/>
          </a:prstGeom>
          <a:solidFill>
            <a:schemeClr val="bg1">
              <a:alpha val="35000"/>
            </a:schemeClr>
          </a:solidFill>
        </p:spPr>
        <p:txBody>
          <a:bodyPr wrap="square">
            <a:spAutoFit/>
          </a:bodyPr>
          <a:lstStyle/>
          <a:p>
            <a:r>
              <a:rPr lang="en-US" sz="1800" dirty="0"/>
              <a:t> </a:t>
            </a:r>
            <a:r>
              <a:rPr lang="en-US" sz="1800" dirty="0">
                <a:solidFill>
                  <a:schemeClr val="bg1"/>
                </a:solidFill>
              </a:rPr>
              <a:t>Brooklyn Lake</a:t>
            </a:r>
          </a:p>
        </p:txBody>
      </p:sp>
      <p:sp>
        <p:nvSpPr>
          <p:cNvPr id="11" name="Arrow: Down 10">
            <a:extLst>
              <a:ext uri="{FF2B5EF4-FFF2-40B4-BE49-F238E27FC236}">
                <a16:creationId xmlns:a16="http://schemas.microsoft.com/office/drawing/2014/main" id="{4C4D2B87-8151-B4DE-A6F0-A9E65BF43FDA}"/>
              </a:ext>
            </a:extLst>
          </p:cNvPr>
          <p:cNvSpPr/>
          <p:nvPr/>
        </p:nvSpPr>
        <p:spPr>
          <a:xfrm rot="20355127">
            <a:off x="8923714" y="1407216"/>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BE8227E1-3C47-906E-DB48-3FE4AEBAAE4C}"/>
              </a:ext>
            </a:extLst>
          </p:cNvPr>
          <p:cNvSpPr/>
          <p:nvPr/>
        </p:nvSpPr>
        <p:spPr>
          <a:xfrm rot="1762774">
            <a:off x="9911997" y="3992008"/>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Down 13">
            <a:extLst>
              <a:ext uri="{FF2B5EF4-FFF2-40B4-BE49-F238E27FC236}">
                <a16:creationId xmlns:a16="http://schemas.microsoft.com/office/drawing/2014/main" id="{A5A13A4E-745F-4DA0-A0C8-3404C2C9A4B3}"/>
              </a:ext>
            </a:extLst>
          </p:cNvPr>
          <p:cNvSpPr/>
          <p:nvPr/>
        </p:nvSpPr>
        <p:spPr>
          <a:xfrm rot="2472070">
            <a:off x="8904166" y="5520614"/>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F4DF324E-F408-02C0-450F-B4A4D5E6AE64}"/>
              </a:ext>
            </a:extLst>
          </p:cNvPr>
          <p:cNvSpPr/>
          <p:nvPr/>
        </p:nvSpPr>
        <p:spPr>
          <a:xfrm rot="9583129">
            <a:off x="5299596" y="1876519"/>
            <a:ext cx="224222" cy="646331"/>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4E6144B-7C0D-8540-2BE6-3821F7ED1B0B}"/>
              </a:ext>
            </a:extLst>
          </p:cNvPr>
          <p:cNvSpPr txBox="1"/>
          <p:nvPr/>
        </p:nvSpPr>
        <p:spPr>
          <a:xfrm>
            <a:off x="5194528" y="2523253"/>
            <a:ext cx="1243184" cy="369332"/>
          </a:xfrm>
          <a:prstGeom prst="rect">
            <a:avLst/>
          </a:prstGeom>
          <a:solidFill>
            <a:schemeClr val="bg1">
              <a:alpha val="35000"/>
            </a:schemeClr>
          </a:solidFill>
        </p:spPr>
        <p:txBody>
          <a:bodyPr wrap="square">
            <a:spAutoFit/>
          </a:bodyPr>
          <a:lstStyle/>
          <a:p>
            <a:r>
              <a:rPr lang="en-US" dirty="0"/>
              <a:t>Starke</a:t>
            </a:r>
            <a:endParaRPr lang="en-US" sz="1800" dirty="0"/>
          </a:p>
        </p:txBody>
      </p:sp>
      <p:sp>
        <p:nvSpPr>
          <p:cNvPr id="18" name="Arrow: Down 17">
            <a:extLst>
              <a:ext uri="{FF2B5EF4-FFF2-40B4-BE49-F238E27FC236}">
                <a16:creationId xmlns:a16="http://schemas.microsoft.com/office/drawing/2014/main" id="{433F7881-612E-779B-2BCA-9364CE45DE0E}"/>
              </a:ext>
            </a:extLst>
          </p:cNvPr>
          <p:cNvSpPr/>
          <p:nvPr/>
        </p:nvSpPr>
        <p:spPr>
          <a:xfrm rot="13351013">
            <a:off x="10933696" y="4814897"/>
            <a:ext cx="237324" cy="646331"/>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9B6CA9D-9ABD-9E5C-F38C-52B78C9CD19D}"/>
              </a:ext>
            </a:extLst>
          </p:cNvPr>
          <p:cNvSpPr txBox="1"/>
          <p:nvPr/>
        </p:nvSpPr>
        <p:spPr>
          <a:xfrm>
            <a:off x="10417110" y="5438537"/>
            <a:ext cx="1470090" cy="369332"/>
          </a:xfrm>
          <a:prstGeom prst="rect">
            <a:avLst/>
          </a:prstGeom>
          <a:solidFill>
            <a:schemeClr val="bg1">
              <a:alpha val="35000"/>
            </a:schemeClr>
          </a:solidFill>
        </p:spPr>
        <p:txBody>
          <a:bodyPr wrap="square">
            <a:spAutoFit/>
          </a:bodyPr>
          <a:lstStyle/>
          <a:p>
            <a:r>
              <a:rPr lang="en-US" sz="1800" dirty="0"/>
              <a:t>Middleburg</a:t>
            </a:r>
          </a:p>
        </p:txBody>
      </p:sp>
      <p:sp>
        <p:nvSpPr>
          <p:cNvPr id="20" name="Arrow: Down 19">
            <a:extLst>
              <a:ext uri="{FF2B5EF4-FFF2-40B4-BE49-F238E27FC236}">
                <a16:creationId xmlns:a16="http://schemas.microsoft.com/office/drawing/2014/main" id="{D1016A3A-0149-1B1F-85FC-F4B954493ECB}"/>
              </a:ext>
            </a:extLst>
          </p:cNvPr>
          <p:cNvSpPr/>
          <p:nvPr/>
        </p:nvSpPr>
        <p:spPr>
          <a:xfrm>
            <a:off x="2520276" y="6072910"/>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40A498F-BDA3-8B6E-534B-CAD3D1550603}"/>
              </a:ext>
            </a:extLst>
          </p:cNvPr>
          <p:cNvSpPr txBox="1"/>
          <p:nvPr/>
        </p:nvSpPr>
        <p:spPr>
          <a:xfrm>
            <a:off x="2890666" y="6107766"/>
            <a:ext cx="1845369" cy="646331"/>
          </a:xfrm>
          <a:prstGeom prst="rect">
            <a:avLst/>
          </a:prstGeom>
          <a:solidFill>
            <a:schemeClr val="bg1">
              <a:alpha val="35000"/>
            </a:schemeClr>
          </a:solidFill>
        </p:spPr>
        <p:txBody>
          <a:bodyPr wrap="square">
            <a:spAutoFit/>
          </a:bodyPr>
          <a:lstStyle/>
          <a:p>
            <a:r>
              <a:rPr lang="en-US" dirty="0"/>
              <a:t>= Direction of Surface Flow</a:t>
            </a:r>
            <a:endParaRPr lang="en-US" sz="1800" dirty="0"/>
          </a:p>
        </p:txBody>
      </p:sp>
    </p:spTree>
    <p:extLst>
      <p:ext uri="{BB962C8B-B14F-4D97-AF65-F5344CB8AC3E}">
        <p14:creationId xmlns:p14="http://schemas.microsoft.com/office/powerpoint/2010/main" val="2677869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F73DE-278C-B37E-E6CB-9BA310BD2F5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2E0F017-064A-8055-478A-7B6CC68B73D4}"/>
              </a:ext>
            </a:extLst>
          </p:cNvPr>
          <p:cNvPicPr>
            <a:picLocks noChangeAspect="1"/>
          </p:cNvPicPr>
          <p:nvPr/>
        </p:nvPicPr>
        <p:blipFill>
          <a:blip r:embed="rId2"/>
          <a:stretch>
            <a:fillRect/>
          </a:stretch>
        </p:blipFill>
        <p:spPr>
          <a:xfrm>
            <a:off x="5534025" y="56191"/>
            <a:ext cx="6657975" cy="6879908"/>
          </a:xfrm>
          <a:prstGeom prst="rect">
            <a:avLst/>
          </a:prstGeom>
        </p:spPr>
      </p:pic>
      <p:sp>
        <p:nvSpPr>
          <p:cNvPr id="7" name="Title 1">
            <a:extLst>
              <a:ext uri="{FF2B5EF4-FFF2-40B4-BE49-F238E27FC236}">
                <a16:creationId xmlns:a16="http://schemas.microsoft.com/office/drawing/2014/main" id="{57C42FA3-A101-B268-09F5-0029ACF88977}"/>
              </a:ext>
            </a:extLst>
          </p:cNvPr>
          <p:cNvSpPr txBox="1">
            <a:spLocks/>
          </p:cNvSpPr>
          <p:nvPr/>
        </p:nvSpPr>
        <p:spPr>
          <a:xfrm>
            <a:off x="76200" y="0"/>
            <a:ext cx="5138058" cy="180702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How Surface Water Flows in the Keystone Heights Area</a:t>
            </a:r>
          </a:p>
        </p:txBody>
      </p:sp>
      <p:sp>
        <p:nvSpPr>
          <p:cNvPr id="9" name="TextBox 8">
            <a:extLst>
              <a:ext uri="{FF2B5EF4-FFF2-40B4-BE49-F238E27FC236}">
                <a16:creationId xmlns:a16="http://schemas.microsoft.com/office/drawing/2014/main" id="{AB8A21D1-8451-87BC-EF49-D910F29D6BCB}"/>
              </a:ext>
            </a:extLst>
          </p:cNvPr>
          <p:cNvSpPr txBox="1"/>
          <p:nvPr/>
        </p:nvSpPr>
        <p:spPr>
          <a:xfrm>
            <a:off x="0" y="2200479"/>
            <a:ext cx="6177642" cy="1631216"/>
          </a:xfrm>
          <a:prstGeom prst="rect">
            <a:avLst/>
          </a:prstGeom>
          <a:noFill/>
        </p:spPr>
        <p:txBody>
          <a:bodyPr wrap="square">
            <a:spAutoFit/>
          </a:bodyPr>
          <a:lstStyle/>
          <a:p>
            <a:pPr marL="342900" indent="-342900">
              <a:buFont typeface="Arial" panose="020B0604020202020204" pitchFamily="34" charset="0"/>
              <a:buChar char="•"/>
            </a:pPr>
            <a:r>
              <a:rPr lang="en-US" sz="2000" dirty="0"/>
              <a:t>Lake  Brooklyn </a:t>
            </a:r>
          </a:p>
          <a:p>
            <a:pPr marL="342900" indent="-342900">
              <a:buFont typeface="Arial" panose="020B0604020202020204" pitchFamily="34" charset="0"/>
              <a:buChar char="•"/>
            </a:pPr>
            <a:r>
              <a:rPr lang="en-US" sz="2000" dirty="0"/>
              <a:t>Alligator Creek/ Ginger Creek</a:t>
            </a:r>
          </a:p>
          <a:p>
            <a:pPr marL="342900" indent="-342900">
              <a:buFont typeface="Arial" panose="020B0604020202020204" pitchFamily="34" charset="0"/>
              <a:buChar char="•"/>
            </a:pPr>
            <a:r>
              <a:rPr lang="en-US" sz="2000" dirty="0"/>
              <a:t>Lake Keystone</a:t>
            </a:r>
          </a:p>
          <a:p>
            <a:pPr marL="342900" indent="-342900">
              <a:buFont typeface="Arial" panose="020B0604020202020204" pitchFamily="34" charset="0"/>
              <a:buChar char="•"/>
            </a:pPr>
            <a:r>
              <a:rPr lang="en-US" sz="2000" dirty="0"/>
              <a:t>Alligator Creek</a:t>
            </a:r>
          </a:p>
          <a:p>
            <a:pPr marL="342900" indent="-342900">
              <a:buFont typeface="Arial" panose="020B0604020202020204" pitchFamily="34" charset="0"/>
              <a:buChar char="•"/>
            </a:pPr>
            <a:r>
              <a:rPr lang="en-US" sz="2000" dirty="0"/>
              <a:t>Lake Geneva</a:t>
            </a:r>
          </a:p>
        </p:txBody>
      </p:sp>
      <p:sp>
        <p:nvSpPr>
          <p:cNvPr id="2" name="Slide Number Placeholder 1">
            <a:extLst>
              <a:ext uri="{FF2B5EF4-FFF2-40B4-BE49-F238E27FC236}">
                <a16:creationId xmlns:a16="http://schemas.microsoft.com/office/drawing/2014/main" id="{B228804A-49A2-C1D4-58F4-D315A9800C94}"/>
              </a:ext>
            </a:extLst>
          </p:cNvPr>
          <p:cNvSpPr>
            <a:spLocks noGrp="1"/>
          </p:cNvSpPr>
          <p:nvPr>
            <p:ph type="sldNum" sz="quarter" idx="12"/>
          </p:nvPr>
        </p:nvSpPr>
        <p:spPr/>
        <p:txBody>
          <a:bodyPr/>
          <a:lstStyle/>
          <a:p>
            <a:fld id="{EAE81216-9D9C-418C-AF3C-73483AAAEAFC}" type="slidenum">
              <a:rPr lang="en-US" smtClean="0"/>
              <a:t>6</a:t>
            </a:fld>
            <a:endParaRPr lang="en-US"/>
          </a:p>
        </p:txBody>
      </p:sp>
      <p:sp>
        <p:nvSpPr>
          <p:cNvPr id="4" name="TextBox 3">
            <a:extLst>
              <a:ext uri="{FF2B5EF4-FFF2-40B4-BE49-F238E27FC236}">
                <a16:creationId xmlns:a16="http://schemas.microsoft.com/office/drawing/2014/main" id="{1CED6D27-4CC6-78FE-7F21-8C35923F0A47}"/>
              </a:ext>
            </a:extLst>
          </p:cNvPr>
          <p:cNvSpPr txBox="1"/>
          <p:nvPr/>
        </p:nvSpPr>
        <p:spPr>
          <a:xfrm>
            <a:off x="6511566" y="1241877"/>
            <a:ext cx="1243184" cy="646331"/>
          </a:xfrm>
          <a:prstGeom prst="rect">
            <a:avLst/>
          </a:prstGeom>
          <a:solidFill>
            <a:schemeClr val="bg1">
              <a:alpha val="35000"/>
            </a:schemeClr>
          </a:solidFill>
        </p:spPr>
        <p:txBody>
          <a:bodyPr wrap="square">
            <a:spAutoFit/>
          </a:bodyPr>
          <a:lstStyle/>
          <a:p>
            <a:r>
              <a:rPr lang="en-US" dirty="0">
                <a:solidFill>
                  <a:schemeClr val="bg1"/>
                </a:solidFill>
              </a:rPr>
              <a:t>Lake Brooklyn</a:t>
            </a:r>
            <a:endParaRPr lang="en-US" sz="1800" dirty="0">
              <a:solidFill>
                <a:schemeClr val="bg1"/>
              </a:solidFill>
            </a:endParaRPr>
          </a:p>
        </p:txBody>
      </p:sp>
      <p:sp>
        <p:nvSpPr>
          <p:cNvPr id="5" name="Arrow: Down 4">
            <a:extLst>
              <a:ext uri="{FF2B5EF4-FFF2-40B4-BE49-F238E27FC236}">
                <a16:creationId xmlns:a16="http://schemas.microsoft.com/office/drawing/2014/main" id="{A65E6AE0-4269-ABBF-2C5D-572DA03882A5}"/>
              </a:ext>
            </a:extLst>
          </p:cNvPr>
          <p:cNvSpPr/>
          <p:nvPr/>
        </p:nvSpPr>
        <p:spPr>
          <a:xfrm>
            <a:off x="5704779" y="3626048"/>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F0DB4E9-F22B-1C77-5C16-21E60916C09B}"/>
              </a:ext>
            </a:extLst>
          </p:cNvPr>
          <p:cNvSpPr txBox="1"/>
          <p:nvPr/>
        </p:nvSpPr>
        <p:spPr>
          <a:xfrm>
            <a:off x="5889974" y="4422747"/>
            <a:ext cx="1760892" cy="369332"/>
          </a:xfrm>
          <a:prstGeom prst="rect">
            <a:avLst/>
          </a:prstGeom>
          <a:solidFill>
            <a:schemeClr val="bg1">
              <a:alpha val="76000"/>
            </a:schemeClr>
          </a:solidFill>
        </p:spPr>
        <p:txBody>
          <a:bodyPr wrap="square">
            <a:spAutoFit/>
          </a:bodyPr>
          <a:lstStyle/>
          <a:p>
            <a:r>
              <a:rPr lang="en-US" dirty="0"/>
              <a:t>Keystone Lake</a:t>
            </a:r>
            <a:endParaRPr lang="en-US" sz="1800" dirty="0"/>
          </a:p>
        </p:txBody>
      </p:sp>
      <p:sp>
        <p:nvSpPr>
          <p:cNvPr id="8" name="Arrow: Down 7">
            <a:extLst>
              <a:ext uri="{FF2B5EF4-FFF2-40B4-BE49-F238E27FC236}">
                <a16:creationId xmlns:a16="http://schemas.microsoft.com/office/drawing/2014/main" id="{75B2D8AF-4151-9986-DC90-A518EDDDDE27}"/>
              </a:ext>
            </a:extLst>
          </p:cNvPr>
          <p:cNvSpPr/>
          <p:nvPr/>
        </p:nvSpPr>
        <p:spPr>
          <a:xfrm rot="19672889">
            <a:off x="6239473" y="4841081"/>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Down 9">
            <a:extLst>
              <a:ext uri="{FF2B5EF4-FFF2-40B4-BE49-F238E27FC236}">
                <a16:creationId xmlns:a16="http://schemas.microsoft.com/office/drawing/2014/main" id="{300C53F7-59FC-868B-6171-5AF737C4ED74}"/>
              </a:ext>
            </a:extLst>
          </p:cNvPr>
          <p:cNvSpPr/>
          <p:nvPr/>
        </p:nvSpPr>
        <p:spPr>
          <a:xfrm>
            <a:off x="2520276" y="6153926"/>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3E70E01-33A3-1B52-426F-0969A6216354}"/>
              </a:ext>
            </a:extLst>
          </p:cNvPr>
          <p:cNvSpPr txBox="1"/>
          <p:nvPr/>
        </p:nvSpPr>
        <p:spPr>
          <a:xfrm>
            <a:off x="2890666" y="6107766"/>
            <a:ext cx="1845369" cy="646331"/>
          </a:xfrm>
          <a:prstGeom prst="rect">
            <a:avLst/>
          </a:prstGeom>
          <a:solidFill>
            <a:schemeClr val="bg1">
              <a:alpha val="35000"/>
            </a:schemeClr>
          </a:solidFill>
        </p:spPr>
        <p:txBody>
          <a:bodyPr wrap="square">
            <a:spAutoFit/>
          </a:bodyPr>
          <a:lstStyle/>
          <a:p>
            <a:r>
              <a:rPr lang="en-US" dirty="0"/>
              <a:t>= Direction of Surface Flow</a:t>
            </a:r>
            <a:endParaRPr lang="en-US" sz="1800" dirty="0"/>
          </a:p>
        </p:txBody>
      </p:sp>
      <p:sp>
        <p:nvSpPr>
          <p:cNvPr id="12" name="TextBox 11">
            <a:extLst>
              <a:ext uri="{FF2B5EF4-FFF2-40B4-BE49-F238E27FC236}">
                <a16:creationId xmlns:a16="http://schemas.microsoft.com/office/drawing/2014/main" id="{F82C194D-4D42-F368-2F8F-30C4F82E44CA}"/>
              </a:ext>
            </a:extLst>
          </p:cNvPr>
          <p:cNvSpPr txBox="1"/>
          <p:nvPr/>
        </p:nvSpPr>
        <p:spPr>
          <a:xfrm>
            <a:off x="6212182" y="5461435"/>
            <a:ext cx="1243184" cy="646331"/>
          </a:xfrm>
          <a:prstGeom prst="rect">
            <a:avLst/>
          </a:prstGeom>
          <a:solidFill>
            <a:schemeClr val="bg1">
              <a:alpha val="35000"/>
            </a:schemeClr>
          </a:solidFill>
        </p:spPr>
        <p:txBody>
          <a:bodyPr wrap="square">
            <a:spAutoFit/>
          </a:bodyPr>
          <a:lstStyle/>
          <a:p>
            <a:r>
              <a:rPr lang="en-US" dirty="0">
                <a:solidFill>
                  <a:schemeClr val="bg1"/>
                </a:solidFill>
              </a:rPr>
              <a:t>Lake Geneva</a:t>
            </a:r>
            <a:endParaRPr lang="en-US" sz="1800" dirty="0">
              <a:solidFill>
                <a:schemeClr val="bg1"/>
              </a:solidFill>
            </a:endParaRPr>
          </a:p>
        </p:txBody>
      </p:sp>
      <p:sp>
        <p:nvSpPr>
          <p:cNvPr id="13" name="Arrow: Down 12">
            <a:extLst>
              <a:ext uri="{FF2B5EF4-FFF2-40B4-BE49-F238E27FC236}">
                <a16:creationId xmlns:a16="http://schemas.microsoft.com/office/drawing/2014/main" id="{CBD22BFB-5205-8D9E-9F27-8AB081F8F78B}"/>
              </a:ext>
            </a:extLst>
          </p:cNvPr>
          <p:cNvSpPr/>
          <p:nvPr/>
        </p:nvSpPr>
        <p:spPr>
          <a:xfrm rot="13351013">
            <a:off x="9240645" y="261958"/>
            <a:ext cx="237324" cy="646331"/>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54C4B4CC-DF77-FCE8-0375-435E1957612F}"/>
              </a:ext>
            </a:extLst>
          </p:cNvPr>
          <p:cNvSpPr txBox="1"/>
          <p:nvPr/>
        </p:nvSpPr>
        <p:spPr>
          <a:xfrm>
            <a:off x="8552740" y="800915"/>
            <a:ext cx="1470090" cy="369332"/>
          </a:xfrm>
          <a:prstGeom prst="rect">
            <a:avLst/>
          </a:prstGeom>
          <a:solidFill>
            <a:schemeClr val="bg1">
              <a:alpha val="71000"/>
            </a:schemeClr>
          </a:solidFill>
        </p:spPr>
        <p:txBody>
          <a:bodyPr wrap="square">
            <a:spAutoFit/>
          </a:bodyPr>
          <a:lstStyle/>
          <a:p>
            <a:r>
              <a:rPr lang="en-US" sz="1800" dirty="0"/>
              <a:t>Middleburg</a:t>
            </a:r>
          </a:p>
        </p:txBody>
      </p:sp>
      <p:sp>
        <p:nvSpPr>
          <p:cNvPr id="15" name="Arrow: Down 14">
            <a:extLst>
              <a:ext uri="{FF2B5EF4-FFF2-40B4-BE49-F238E27FC236}">
                <a16:creationId xmlns:a16="http://schemas.microsoft.com/office/drawing/2014/main" id="{4F11B7CA-9207-62F4-835A-2F9DBDD7C985}"/>
              </a:ext>
            </a:extLst>
          </p:cNvPr>
          <p:cNvSpPr/>
          <p:nvPr/>
        </p:nvSpPr>
        <p:spPr>
          <a:xfrm rot="18524231">
            <a:off x="9052361" y="5984645"/>
            <a:ext cx="237324" cy="646331"/>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2823B61-47D4-E01B-896F-5B13EDB66024}"/>
              </a:ext>
            </a:extLst>
          </p:cNvPr>
          <p:cNvSpPr txBox="1"/>
          <p:nvPr/>
        </p:nvSpPr>
        <p:spPr>
          <a:xfrm>
            <a:off x="9041871" y="5731861"/>
            <a:ext cx="969384" cy="369332"/>
          </a:xfrm>
          <a:prstGeom prst="rect">
            <a:avLst/>
          </a:prstGeom>
          <a:solidFill>
            <a:schemeClr val="bg1">
              <a:alpha val="71000"/>
            </a:schemeClr>
          </a:solidFill>
        </p:spPr>
        <p:txBody>
          <a:bodyPr wrap="square">
            <a:spAutoFit/>
          </a:bodyPr>
          <a:lstStyle/>
          <a:p>
            <a:r>
              <a:rPr lang="en-US" dirty="0"/>
              <a:t>Palatka</a:t>
            </a:r>
            <a:endParaRPr lang="en-US" sz="1800" dirty="0"/>
          </a:p>
        </p:txBody>
      </p:sp>
    </p:spTree>
    <p:extLst>
      <p:ext uri="{BB962C8B-B14F-4D97-AF65-F5344CB8AC3E}">
        <p14:creationId xmlns:p14="http://schemas.microsoft.com/office/powerpoint/2010/main" val="964073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C4CF2-9A40-C610-6D54-A3F9644446D6}"/>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A3FCBAB6-FD77-6316-CFAD-25D497DE8DB1}"/>
              </a:ext>
            </a:extLst>
          </p:cNvPr>
          <p:cNvPicPr>
            <a:picLocks noChangeAspect="1"/>
          </p:cNvPicPr>
          <p:nvPr/>
        </p:nvPicPr>
        <p:blipFill>
          <a:blip r:embed="rId2"/>
          <a:stretch>
            <a:fillRect/>
          </a:stretch>
        </p:blipFill>
        <p:spPr>
          <a:xfrm>
            <a:off x="0" y="15352"/>
            <a:ext cx="12192000" cy="3850442"/>
          </a:xfrm>
          <a:prstGeom prst="rect">
            <a:avLst/>
          </a:prstGeom>
        </p:spPr>
      </p:pic>
      <p:cxnSp>
        <p:nvCxnSpPr>
          <p:cNvPr id="12" name="Straight Arrow Connector 11">
            <a:extLst>
              <a:ext uri="{FF2B5EF4-FFF2-40B4-BE49-F238E27FC236}">
                <a16:creationId xmlns:a16="http://schemas.microsoft.com/office/drawing/2014/main" id="{C7E0BAB5-DEBD-5328-C80E-732A143E0C08}"/>
              </a:ext>
            </a:extLst>
          </p:cNvPr>
          <p:cNvCxnSpPr>
            <a:cxnSpLocks/>
          </p:cNvCxnSpPr>
          <p:nvPr/>
        </p:nvCxnSpPr>
        <p:spPr>
          <a:xfrm flipV="1">
            <a:off x="12017829" y="1099457"/>
            <a:ext cx="0" cy="4288972"/>
          </a:xfrm>
          <a:prstGeom prst="straightConnector1">
            <a:avLst/>
          </a:prstGeom>
          <a:ln w="41275">
            <a:solidFill>
              <a:srgbClr val="AC2A40"/>
            </a:solidFill>
            <a:tailEnd type="triangle"/>
          </a:ln>
        </p:spPr>
        <p:style>
          <a:lnRef idx="1">
            <a:schemeClr val="accent6"/>
          </a:lnRef>
          <a:fillRef idx="0">
            <a:schemeClr val="accent6"/>
          </a:fillRef>
          <a:effectRef idx="0">
            <a:schemeClr val="accent6"/>
          </a:effectRef>
          <a:fontRef idx="minor">
            <a:schemeClr val="tx1"/>
          </a:fontRef>
        </p:style>
      </p:cxnSp>
      <p:cxnSp>
        <p:nvCxnSpPr>
          <p:cNvPr id="18" name="Straight Arrow Connector 17">
            <a:extLst>
              <a:ext uri="{FF2B5EF4-FFF2-40B4-BE49-F238E27FC236}">
                <a16:creationId xmlns:a16="http://schemas.microsoft.com/office/drawing/2014/main" id="{3D0E427A-E848-3BC8-FF61-76DC6F699CBC}"/>
              </a:ext>
            </a:extLst>
          </p:cNvPr>
          <p:cNvCxnSpPr>
            <a:cxnSpLocks/>
          </p:cNvCxnSpPr>
          <p:nvPr/>
        </p:nvCxnSpPr>
        <p:spPr>
          <a:xfrm flipV="1">
            <a:off x="10842172" y="185057"/>
            <a:ext cx="0" cy="4685519"/>
          </a:xfrm>
          <a:prstGeom prst="straightConnector1">
            <a:avLst/>
          </a:prstGeom>
          <a:ln w="41275">
            <a:solidFill>
              <a:srgbClr val="AC2A40"/>
            </a:solidFill>
            <a:tailEnd type="triangle"/>
          </a:ln>
        </p:spPr>
        <p:style>
          <a:lnRef idx="1">
            <a:schemeClr val="accent6"/>
          </a:lnRef>
          <a:fillRef idx="0">
            <a:schemeClr val="accent6"/>
          </a:fillRef>
          <a:effectRef idx="0">
            <a:schemeClr val="accent6"/>
          </a:effectRef>
          <a:fontRef idx="minor">
            <a:schemeClr val="tx1"/>
          </a:fontRef>
        </p:style>
      </p:cxnSp>
      <p:cxnSp>
        <p:nvCxnSpPr>
          <p:cNvPr id="20" name="Straight Arrow Connector 19">
            <a:extLst>
              <a:ext uri="{FF2B5EF4-FFF2-40B4-BE49-F238E27FC236}">
                <a16:creationId xmlns:a16="http://schemas.microsoft.com/office/drawing/2014/main" id="{ED76E6E7-70B0-2BCA-9AAE-C40ED4E714CD}"/>
              </a:ext>
            </a:extLst>
          </p:cNvPr>
          <p:cNvCxnSpPr>
            <a:cxnSpLocks/>
          </p:cNvCxnSpPr>
          <p:nvPr/>
        </p:nvCxnSpPr>
        <p:spPr>
          <a:xfrm flipH="1" flipV="1">
            <a:off x="10254343" y="108857"/>
            <a:ext cx="30180" cy="4942508"/>
          </a:xfrm>
          <a:prstGeom prst="straightConnector1">
            <a:avLst/>
          </a:prstGeom>
          <a:ln w="41275">
            <a:solidFill>
              <a:srgbClr val="AC2A40"/>
            </a:solidFill>
            <a:tailEnd type="triangle"/>
          </a:ln>
        </p:spPr>
        <p:style>
          <a:lnRef idx="1">
            <a:schemeClr val="accent6"/>
          </a:lnRef>
          <a:fillRef idx="0">
            <a:schemeClr val="accent6"/>
          </a:fillRef>
          <a:effectRef idx="0">
            <a:schemeClr val="accent6"/>
          </a:effectRef>
          <a:fontRef idx="minor">
            <a:schemeClr val="tx1"/>
          </a:fontRef>
        </p:style>
      </p:cxnSp>
      <p:cxnSp>
        <p:nvCxnSpPr>
          <p:cNvPr id="21" name="Straight Arrow Connector 20">
            <a:extLst>
              <a:ext uri="{FF2B5EF4-FFF2-40B4-BE49-F238E27FC236}">
                <a16:creationId xmlns:a16="http://schemas.microsoft.com/office/drawing/2014/main" id="{AEE8600C-EA91-F462-7819-A142D22C3D52}"/>
              </a:ext>
            </a:extLst>
          </p:cNvPr>
          <p:cNvCxnSpPr>
            <a:cxnSpLocks/>
          </p:cNvCxnSpPr>
          <p:nvPr/>
        </p:nvCxnSpPr>
        <p:spPr>
          <a:xfrm flipV="1">
            <a:off x="9871836" y="108857"/>
            <a:ext cx="55936" cy="5142524"/>
          </a:xfrm>
          <a:prstGeom prst="straightConnector1">
            <a:avLst/>
          </a:prstGeom>
          <a:ln w="41275">
            <a:solidFill>
              <a:srgbClr val="AC2A40"/>
            </a:solidFill>
            <a:tailEnd type="triangle"/>
          </a:ln>
        </p:spPr>
        <p:style>
          <a:lnRef idx="1">
            <a:schemeClr val="accent6"/>
          </a:lnRef>
          <a:fillRef idx="0">
            <a:schemeClr val="accent6"/>
          </a:fillRef>
          <a:effectRef idx="0">
            <a:schemeClr val="accent6"/>
          </a:effectRef>
          <a:fontRef idx="minor">
            <a:schemeClr val="tx1"/>
          </a:fontRef>
        </p:style>
      </p:cxnSp>
      <p:cxnSp>
        <p:nvCxnSpPr>
          <p:cNvPr id="22" name="Straight Arrow Connector 21">
            <a:extLst>
              <a:ext uri="{FF2B5EF4-FFF2-40B4-BE49-F238E27FC236}">
                <a16:creationId xmlns:a16="http://schemas.microsoft.com/office/drawing/2014/main" id="{415A741D-3515-7483-1644-051A21C1421D}"/>
              </a:ext>
            </a:extLst>
          </p:cNvPr>
          <p:cNvCxnSpPr>
            <a:cxnSpLocks/>
          </p:cNvCxnSpPr>
          <p:nvPr/>
        </p:nvCxnSpPr>
        <p:spPr>
          <a:xfrm flipV="1">
            <a:off x="9121139" y="511628"/>
            <a:ext cx="1090" cy="4876801"/>
          </a:xfrm>
          <a:prstGeom prst="straightConnector1">
            <a:avLst/>
          </a:prstGeom>
          <a:ln w="41275">
            <a:solidFill>
              <a:srgbClr val="AC2A40"/>
            </a:solidFill>
            <a:tailEnd type="triangle"/>
          </a:ln>
        </p:spPr>
        <p:style>
          <a:lnRef idx="1">
            <a:schemeClr val="accent6"/>
          </a:lnRef>
          <a:fillRef idx="0">
            <a:schemeClr val="accent6"/>
          </a:fillRef>
          <a:effectRef idx="0">
            <a:schemeClr val="accent6"/>
          </a:effectRef>
          <a:fontRef idx="minor">
            <a:schemeClr val="tx1"/>
          </a:fontRef>
        </p:style>
      </p:cxnSp>
      <p:cxnSp>
        <p:nvCxnSpPr>
          <p:cNvPr id="27" name="Straight Arrow Connector 26">
            <a:extLst>
              <a:ext uri="{FF2B5EF4-FFF2-40B4-BE49-F238E27FC236}">
                <a16:creationId xmlns:a16="http://schemas.microsoft.com/office/drawing/2014/main" id="{D5515E87-B1E7-F35C-5A30-4CFD29C526D7}"/>
              </a:ext>
            </a:extLst>
          </p:cNvPr>
          <p:cNvCxnSpPr>
            <a:cxnSpLocks/>
          </p:cNvCxnSpPr>
          <p:nvPr/>
        </p:nvCxnSpPr>
        <p:spPr>
          <a:xfrm flipV="1">
            <a:off x="6096000" y="315686"/>
            <a:ext cx="0" cy="5866637"/>
          </a:xfrm>
          <a:prstGeom prst="straightConnector1">
            <a:avLst/>
          </a:prstGeom>
          <a:ln w="41275">
            <a:solidFill>
              <a:srgbClr val="AC2A40"/>
            </a:solidFill>
            <a:tailEnd type="triangle"/>
          </a:ln>
        </p:spPr>
        <p:style>
          <a:lnRef idx="1">
            <a:schemeClr val="accent6"/>
          </a:lnRef>
          <a:fillRef idx="0">
            <a:schemeClr val="accent6"/>
          </a:fillRef>
          <a:effectRef idx="0">
            <a:schemeClr val="accent6"/>
          </a:effectRef>
          <a:fontRef idx="minor">
            <a:schemeClr val="tx1"/>
          </a:fontRef>
        </p:style>
      </p:cxnSp>
      <p:cxnSp>
        <p:nvCxnSpPr>
          <p:cNvPr id="28" name="Straight Arrow Connector 27">
            <a:extLst>
              <a:ext uri="{FF2B5EF4-FFF2-40B4-BE49-F238E27FC236}">
                <a16:creationId xmlns:a16="http://schemas.microsoft.com/office/drawing/2014/main" id="{A3AF2167-ABE0-B955-8A6F-2256DB4DA3D9}"/>
              </a:ext>
            </a:extLst>
          </p:cNvPr>
          <p:cNvCxnSpPr>
            <a:cxnSpLocks/>
          </p:cNvCxnSpPr>
          <p:nvPr/>
        </p:nvCxnSpPr>
        <p:spPr>
          <a:xfrm flipV="1">
            <a:off x="2870805" y="2645231"/>
            <a:ext cx="13910" cy="3437958"/>
          </a:xfrm>
          <a:prstGeom prst="straightConnector1">
            <a:avLst/>
          </a:prstGeom>
          <a:ln w="41275">
            <a:solidFill>
              <a:srgbClr val="AC2A40"/>
            </a:solidFill>
            <a:tailEnd type="triangle"/>
          </a:ln>
        </p:spPr>
        <p:style>
          <a:lnRef idx="1">
            <a:schemeClr val="accent6"/>
          </a:lnRef>
          <a:fillRef idx="0">
            <a:schemeClr val="accent6"/>
          </a:fillRef>
          <a:effectRef idx="0">
            <a:schemeClr val="accent6"/>
          </a:effectRef>
          <a:fontRef idx="minor">
            <a:schemeClr val="tx1"/>
          </a:fontRef>
        </p:style>
      </p:cxnSp>
      <p:cxnSp>
        <p:nvCxnSpPr>
          <p:cNvPr id="29" name="Straight Arrow Connector 28">
            <a:extLst>
              <a:ext uri="{FF2B5EF4-FFF2-40B4-BE49-F238E27FC236}">
                <a16:creationId xmlns:a16="http://schemas.microsoft.com/office/drawing/2014/main" id="{845D353C-D5CE-7391-F7FE-B3CF489D2AF4}"/>
              </a:ext>
            </a:extLst>
          </p:cNvPr>
          <p:cNvCxnSpPr>
            <a:cxnSpLocks/>
          </p:cNvCxnSpPr>
          <p:nvPr/>
        </p:nvCxnSpPr>
        <p:spPr>
          <a:xfrm flipV="1">
            <a:off x="2209800" y="3275039"/>
            <a:ext cx="0" cy="2907284"/>
          </a:xfrm>
          <a:prstGeom prst="straightConnector1">
            <a:avLst/>
          </a:prstGeom>
          <a:ln w="41275">
            <a:solidFill>
              <a:srgbClr val="AC2A40"/>
            </a:solidFill>
            <a:tailEnd type="triangle"/>
          </a:ln>
        </p:spPr>
        <p:style>
          <a:lnRef idx="1">
            <a:schemeClr val="accent6"/>
          </a:lnRef>
          <a:fillRef idx="0">
            <a:schemeClr val="accent6"/>
          </a:fillRef>
          <a:effectRef idx="0">
            <a:schemeClr val="accent6"/>
          </a:effectRef>
          <a:fontRef idx="minor">
            <a:schemeClr val="tx1"/>
          </a:fontRef>
        </p:style>
      </p:cxnSp>
      <p:cxnSp>
        <p:nvCxnSpPr>
          <p:cNvPr id="31" name="Straight Arrow Connector 30">
            <a:extLst>
              <a:ext uri="{FF2B5EF4-FFF2-40B4-BE49-F238E27FC236}">
                <a16:creationId xmlns:a16="http://schemas.microsoft.com/office/drawing/2014/main" id="{22603099-7C6B-59D6-BA66-E2A61259F755}"/>
              </a:ext>
            </a:extLst>
          </p:cNvPr>
          <p:cNvCxnSpPr>
            <a:cxnSpLocks/>
          </p:cNvCxnSpPr>
          <p:nvPr/>
        </p:nvCxnSpPr>
        <p:spPr>
          <a:xfrm flipV="1">
            <a:off x="1132115" y="3666925"/>
            <a:ext cx="0" cy="2799189"/>
          </a:xfrm>
          <a:prstGeom prst="straightConnector1">
            <a:avLst/>
          </a:prstGeom>
          <a:ln w="41275">
            <a:solidFill>
              <a:srgbClr val="AC2A40"/>
            </a:solidFill>
            <a:tailEnd type="triangle"/>
          </a:ln>
        </p:spPr>
        <p:style>
          <a:lnRef idx="1">
            <a:schemeClr val="accent6"/>
          </a:lnRef>
          <a:fillRef idx="0">
            <a:schemeClr val="accent6"/>
          </a:fillRef>
          <a:effectRef idx="0">
            <a:schemeClr val="accent6"/>
          </a:effectRef>
          <a:fontRef idx="minor">
            <a:schemeClr val="tx1"/>
          </a:fontRef>
        </p:style>
      </p:cxnSp>
      <p:sp>
        <p:nvSpPr>
          <p:cNvPr id="33" name="TextBox 32">
            <a:extLst>
              <a:ext uri="{FF2B5EF4-FFF2-40B4-BE49-F238E27FC236}">
                <a16:creationId xmlns:a16="http://schemas.microsoft.com/office/drawing/2014/main" id="{44EF6DCC-460E-8462-2044-376F7685D9D6}"/>
              </a:ext>
            </a:extLst>
          </p:cNvPr>
          <p:cNvSpPr txBox="1"/>
          <p:nvPr/>
        </p:nvSpPr>
        <p:spPr>
          <a:xfrm>
            <a:off x="10548257" y="4789716"/>
            <a:ext cx="816249" cy="369332"/>
          </a:xfrm>
          <a:prstGeom prst="rect">
            <a:avLst/>
          </a:prstGeom>
          <a:noFill/>
        </p:spPr>
        <p:txBody>
          <a:bodyPr wrap="none" rtlCol="0">
            <a:spAutoFit/>
          </a:bodyPr>
          <a:lstStyle/>
          <a:p>
            <a:r>
              <a:rPr lang="en-US" b="1" u="sng" dirty="0"/>
              <a:t>113.7</a:t>
            </a:r>
            <a:r>
              <a:rPr lang="en-US" b="1" dirty="0"/>
              <a:t>’</a:t>
            </a:r>
          </a:p>
        </p:txBody>
      </p:sp>
      <p:sp>
        <p:nvSpPr>
          <p:cNvPr id="35" name="TextBox 34">
            <a:extLst>
              <a:ext uri="{FF2B5EF4-FFF2-40B4-BE49-F238E27FC236}">
                <a16:creationId xmlns:a16="http://schemas.microsoft.com/office/drawing/2014/main" id="{E24F194B-80DA-0930-618B-45907512C021}"/>
              </a:ext>
            </a:extLst>
          </p:cNvPr>
          <p:cNvSpPr txBox="1"/>
          <p:nvPr/>
        </p:nvSpPr>
        <p:spPr>
          <a:xfrm>
            <a:off x="11494783" y="5349467"/>
            <a:ext cx="820802" cy="553998"/>
          </a:xfrm>
          <a:prstGeom prst="rect">
            <a:avLst/>
          </a:prstGeom>
          <a:noFill/>
        </p:spPr>
        <p:txBody>
          <a:bodyPr wrap="none" rtlCol="0">
            <a:spAutoFit/>
          </a:bodyPr>
          <a:lstStyle/>
          <a:p>
            <a:r>
              <a:rPr lang="en-US" dirty="0"/>
              <a:t>111.6’</a:t>
            </a:r>
          </a:p>
          <a:p>
            <a:r>
              <a:rPr lang="en-US" sz="1200" dirty="0"/>
              <a:t>27JAN25</a:t>
            </a:r>
          </a:p>
        </p:txBody>
      </p:sp>
      <p:sp>
        <p:nvSpPr>
          <p:cNvPr id="36" name="TextBox 35">
            <a:extLst>
              <a:ext uri="{FF2B5EF4-FFF2-40B4-BE49-F238E27FC236}">
                <a16:creationId xmlns:a16="http://schemas.microsoft.com/office/drawing/2014/main" id="{1D02E9DD-F431-87D2-172A-68F7384FC8E9}"/>
              </a:ext>
            </a:extLst>
          </p:cNvPr>
          <p:cNvSpPr txBox="1"/>
          <p:nvPr/>
        </p:nvSpPr>
        <p:spPr>
          <a:xfrm>
            <a:off x="767983" y="6358430"/>
            <a:ext cx="1340880" cy="553998"/>
          </a:xfrm>
          <a:prstGeom prst="rect">
            <a:avLst/>
          </a:prstGeom>
          <a:noFill/>
        </p:spPr>
        <p:txBody>
          <a:bodyPr wrap="none" rtlCol="0">
            <a:spAutoFit/>
          </a:bodyPr>
          <a:lstStyle/>
          <a:p>
            <a:r>
              <a:rPr lang="en-US" dirty="0"/>
              <a:t>94.5’</a:t>
            </a:r>
            <a:endParaRPr lang="en-US" sz="1200" dirty="0"/>
          </a:p>
          <a:p>
            <a:r>
              <a:rPr lang="en-US" sz="1200" dirty="0"/>
              <a:t>06NOV24, Survey</a:t>
            </a:r>
          </a:p>
        </p:txBody>
      </p:sp>
      <p:sp>
        <p:nvSpPr>
          <p:cNvPr id="39" name="TextBox 38">
            <a:extLst>
              <a:ext uri="{FF2B5EF4-FFF2-40B4-BE49-F238E27FC236}">
                <a16:creationId xmlns:a16="http://schemas.microsoft.com/office/drawing/2014/main" id="{7FEAFE05-7E70-44E8-55A1-D207B42C0526}"/>
              </a:ext>
            </a:extLst>
          </p:cNvPr>
          <p:cNvSpPr txBox="1"/>
          <p:nvPr/>
        </p:nvSpPr>
        <p:spPr>
          <a:xfrm>
            <a:off x="230579" y="3275039"/>
            <a:ext cx="945067" cy="369332"/>
          </a:xfrm>
          <a:prstGeom prst="rect">
            <a:avLst/>
          </a:prstGeom>
          <a:solidFill>
            <a:schemeClr val="accent4"/>
          </a:solidFill>
        </p:spPr>
        <p:txBody>
          <a:bodyPr wrap="none" rtlCol="0">
            <a:spAutoFit/>
          </a:bodyPr>
          <a:lstStyle/>
          <a:p>
            <a:r>
              <a:rPr lang="en-US" dirty="0">
                <a:solidFill>
                  <a:schemeClr val="bg1"/>
                </a:solidFill>
              </a:rPr>
              <a:t>Geneva</a:t>
            </a:r>
          </a:p>
        </p:txBody>
      </p:sp>
      <p:sp>
        <p:nvSpPr>
          <p:cNvPr id="42" name="TextBox 41">
            <a:extLst>
              <a:ext uri="{FF2B5EF4-FFF2-40B4-BE49-F238E27FC236}">
                <a16:creationId xmlns:a16="http://schemas.microsoft.com/office/drawing/2014/main" id="{C3E7828A-41A2-6155-D936-EA8EEC159AF7}"/>
              </a:ext>
            </a:extLst>
          </p:cNvPr>
          <p:cNvSpPr txBox="1"/>
          <p:nvPr/>
        </p:nvSpPr>
        <p:spPr>
          <a:xfrm>
            <a:off x="1521922" y="2905707"/>
            <a:ext cx="700833" cy="369332"/>
          </a:xfrm>
          <a:prstGeom prst="rect">
            <a:avLst/>
          </a:prstGeom>
          <a:solidFill>
            <a:schemeClr val="accent4"/>
          </a:solidFill>
        </p:spPr>
        <p:txBody>
          <a:bodyPr wrap="none" rtlCol="0">
            <a:spAutoFit/>
          </a:bodyPr>
          <a:lstStyle/>
          <a:p>
            <a:r>
              <a:rPr lang="en-US" dirty="0">
                <a:solidFill>
                  <a:schemeClr val="bg1"/>
                </a:solidFill>
              </a:rPr>
              <a:t>SR21</a:t>
            </a:r>
          </a:p>
        </p:txBody>
      </p:sp>
      <p:sp>
        <p:nvSpPr>
          <p:cNvPr id="43" name="TextBox 42">
            <a:extLst>
              <a:ext uri="{FF2B5EF4-FFF2-40B4-BE49-F238E27FC236}">
                <a16:creationId xmlns:a16="http://schemas.microsoft.com/office/drawing/2014/main" id="{B49103C3-3757-5417-02BC-B83FC7B978B2}"/>
              </a:ext>
            </a:extLst>
          </p:cNvPr>
          <p:cNvSpPr txBox="1"/>
          <p:nvPr/>
        </p:nvSpPr>
        <p:spPr>
          <a:xfrm>
            <a:off x="1760976" y="2232747"/>
            <a:ext cx="1093569" cy="369332"/>
          </a:xfrm>
          <a:prstGeom prst="rect">
            <a:avLst/>
          </a:prstGeom>
          <a:solidFill>
            <a:schemeClr val="accent4"/>
          </a:solidFill>
        </p:spPr>
        <p:txBody>
          <a:bodyPr wrap="none" rtlCol="0">
            <a:spAutoFit/>
          </a:bodyPr>
          <a:lstStyle/>
          <a:p>
            <a:r>
              <a:rPr lang="en-US" dirty="0">
                <a:solidFill>
                  <a:schemeClr val="bg1"/>
                </a:solidFill>
              </a:rPr>
              <a:t>Magnolia</a:t>
            </a:r>
          </a:p>
        </p:txBody>
      </p:sp>
      <p:sp>
        <p:nvSpPr>
          <p:cNvPr id="44" name="TextBox 43">
            <a:extLst>
              <a:ext uri="{FF2B5EF4-FFF2-40B4-BE49-F238E27FC236}">
                <a16:creationId xmlns:a16="http://schemas.microsoft.com/office/drawing/2014/main" id="{5425691A-51CC-8099-2F0A-FF1DCD03DEB9}"/>
              </a:ext>
            </a:extLst>
          </p:cNvPr>
          <p:cNvSpPr txBox="1"/>
          <p:nvPr/>
        </p:nvSpPr>
        <p:spPr>
          <a:xfrm>
            <a:off x="4753633" y="-15166"/>
            <a:ext cx="1313116" cy="369332"/>
          </a:xfrm>
          <a:prstGeom prst="rect">
            <a:avLst/>
          </a:prstGeom>
          <a:solidFill>
            <a:schemeClr val="accent4"/>
          </a:solidFill>
        </p:spPr>
        <p:txBody>
          <a:bodyPr wrap="none" rtlCol="0">
            <a:spAutoFit/>
          </a:bodyPr>
          <a:lstStyle/>
          <a:p>
            <a:r>
              <a:rPr lang="en-US" dirty="0">
                <a:solidFill>
                  <a:schemeClr val="bg1"/>
                </a:solidFill>
              </a:rPr>
              <a:t>Nightingale</a:t>
            </a:r>
          </a:p>
        </p:txBody>
      </p:sp>
      <p:sp>
        <p:nvSpPr>
          <p:cNvPr id="45" name="TextBox 44">
            <a:extLst>
              <a:ext uri="{FF2B5EF4-FFF2-40B4-BE49-F238E27FC236}">
                <a16:creationId xmlns:a16="http://schemas.microsoft.com/office/drawing/2014/main" id="{351C24B8-6CB5-0FB6-2670-08B058AC4BAA}"/>
              </a:ext>
            </a:extLst>
          </p:cNvPr>
          <p:cNvSpPr txBox="1"/>
          <p:nvPr/>
        </p:nvSpPr>
        <p:spPr>
          <a:xfrm>
            <a:off x="7684271" y="15352"/>
            <a:ext cx="1437958" cy="369332"/>
          </a:xfrm>
          <a:prstGeom prst="rect">
            <a:avLst/>
          </a:prstGeom>
          <a:solidFill>
            <a:schemeClr val="accent4"/>
          </a:solidFill>
        </p:spPr>
        <p:txBody>
          <a:bodyPr wrap="none" rtlCol="0">
            <a:spAutoFit/>
          </a:bodyPr>
          <a:lstStyle/>
          <a:p>
            <a:r>
              <a:rPr lang="en-US" dirty="0">
                <a:solidFill>
                  <a:schemeClr val="bg1"/>
                </a:solidFill>
              </a:rPr>
              <a:t>Clay Electric</a:t>
            </a:r>
          </a:p>
        </p:txBody>
      </p:sp>
      <p:sp>
        <p:nvSpPr>
          <p:cNvPr id="46" name="TextBox 45">
            <a:extLst>
              <a:ext uri="{FF2B5EF4-FFF2-40B4-BE49-F238E27FC236}">
                <a16:creationId xmlns:a16="http://schemas.microsoft.com/office/drawing/2014/main" id="{6908FDF6-19EB-EC9E-8BFB-FBFD4111FB8A}"/>
              </a:ext>
            </a:extLst>
          </p:cNvPr>
          <p:cNvSpPr txBox="1"/>
          <p:nvPr/>
        </p:nvSpPr>
        <p:spPr>
          <a:xfrm>
            <a:off x="9198429" y="0"/>
            <a:ext cx="729339" cy="323165"/>
          </a:xfrm>
          <a:prstGeom prst="rect">
            <a:avLst/>
          </a:prstGeom>
          <a:solidFill>
            <a:schemeClr val="accent4"/>
          </a:solidFill>
        </p:spPr>
        <p:txBody>
          <a:bodyPr wrap="square" rtlCol="0">
            <a:spAutoFit/>
          </a:bodyPr>
          <a:lstStyle/>
          <a:p>
            <a:r>
              <a:rPr lang="en-US" sz="1500" dirty="0">
                <a:solidFill>
                  <a:schemeClr val="bg1"/>
                </a:solidFill>
              </a:rPr>
              <a:t>SR100</a:t>
            </a:r>
          </a:p>
        </p:txBody>
      </p:sp>
      <p:sp>
        <p:nvSpPr>
          <p:cNvPr id="47" name="TextBox 46">
            <a:extLst>
              <a:ext uri="{FF2B5EF4-FFF2-40B4-BE49-F238E27FC236}">
                <a16:creationId xmlns:a16="http://schemas.microsoft.com/office/drawing/2014/main" id="{FB150D6B-2A91-243D-E551-3FA871B1E873}"/>
              </a:ext>
            </a:extLst>
          </p:cNvPr>
          <p:cNvSpPr txBox="1"/>
          <p:nvPr/>
        </p:nvSpPr>
        <p:spPr>
          <a:xfrm>
            <a:off x="10966866" y="-75809"/>
            <a:ext cx="926920" cy="369332"/>
          </a:xfrm>
          <a:prstGeom prst="rect">
            <a:avLst/>
          </a:prstGeom>
          <a:solidFill>
            <a:schemeClr val="accent4"/>
          </a:solidFill>
        </p:spPr>
        <p:txBody>
          <a:bodyPr wrap="none" rtlCol="0">
            <a:spAutoFit/>
          </a:bodyPr>
          <a:lstStyle/>
          <a:p>
            <a:r>
              <a:rPr lang="en-US" dirty="0">
                <a:solidFill>
                  <a:schemeClr val="bg1"/>
                </a:solidFill>
              </a:rPr>
              <a:t>Hebron</a:t>
            </a:r>
          </a:p>
        </p:txBody>
      </p:sp>
      <p:sp>
        <p:nvSpPr>
          <p:cNvPr id="48" name="TextBox 47">
            <a:extLst>
              <a:ext uri="{FF2B5EF4-FFF2-40B4-BE49-F238E27FC236}">
                <a16:creationId xmlns:a16="http://schemas.microsoft.com/office/drawing/2014/main" id="{16FD9AF6-2A71-C095-B20B-2422601DEE2D}"/>
              </a:ext>
            </a:extLst>
          </p:cNvPr>
          <p:cNvSpPr txBox="1"/>
          <p:nvPr/>
        </p:nvSpPr>
        <p:spPr>
          <a:xfrm>
            <a:off x="10051460" y="298268"/>
            <a:ext cx="558166" cy="369332"/>
          </a:xfrm>
          <a:prstGeom prst="rect">
            <a:avLst/>
          </a:prstGeom>
          <a:solidFill>
            <a:schemeClr val="accent4"/>
          </a:solidFill>
        </p:spPr>
        <p:txBody>
          <a:bodyPr wrap="none" rtlCol="0">
            <a:spAutoFit/>
          </a:bodyPr>
          <a:lstStyle/>
          <a:p>
            <a:r>
              <a:rPr lang="en-US" dirty="0">
                <a:solidFill>
                  <a:schemeClr val="bg1"/>
                </a:solidFill>
              </a:rPr>
              <a:t>R2T</a:t>
            </a:r>
          </a:p>
        </p:txBody>
      </p:sp>
      <p:sp>
        <p:nvSpPr>
          <p:cNvPr id="51" name="TextBox 50">
            <a:extLst>
              <a:ext uri="{FF2B5EF4-FFF2-40B4-BE49-F238E27FC236}">
                <a16:creationId xmlns:a16="http://schemas.microsoft.com/office/drawing/2014/main" id="{2B497BDE-2718-9F67-E669-83516777E0AE}"/>
              </a:ext>
            </a:extLst>
          </p:cNvPr>
          <p:cNvSpPr txBox="1"/>
          <p:nvPr/>
        </p:nvSpPr>
        <p:spPr>
          <a:xfrm>
            <a:off x="10013075" y="4969526"/>
            <a:ext cx="806631" cy="369332"/>
          </a:xfrm>
          <a:prstGeom prst="rect">
            <a:avLst/>
          </a:prstGeom>
          <a:noFill/>
        </p:spPr>
        <p:txBody>
          <a:bodyPr wrap="none" rtlCol="0">
            <a:spAutoFit/>
          </a:bodyPr>
          <a:lstStyle/>
          <a:p>
            <a:r>
              <a:rPr lang="en-US" dirty="0"/>
              <a:t>112.3’</a:t>
            </a:r>
          </a:p>
        </p:txBody>
      </p:sp>
      <p:sp>
        <p:nvSpPr>
          <p:cNvPr id="52" name="TextBox 51">
            <a:extLst>
              <a:ext uri="{FF2B5EF4-FFF2-40B4-BE49-F238E27FC236}">
                <a16:creationId xmlns:a16="http://schemas.microsoft.com/office/drawing/2014/main" id="{89D44CFF-6AF7-B057-5847-B9FE52D396F8}"/>
              </a:ext>
            </a:extLst>
          </p:cNvPr>
          <p:cNvSpPr txBox="1"/>
          <p:nvPr/>
        </p:nvSpPr>
        <p:spPr>
          <a:xfrm>
            <a:off x="9585155" y="5246525"/>
            <a:ext cx="617477" cy="369332"/>
          </a:xfrm>
          <a:prstGeom prst="rect">
            <a:avLst/>
          </a:prstGeom>
          <a:noFill/>
        </p:spPr>
        <p:txBody>
          <a:bodyPr wrap="none" rtlCol="0">
            <a:spAutoFit/>
          </a:bodyPr>
          <a:lstStyle/>
          <a:p>
            <a:r>
              <a:rPr lang="en-US" dirty="0"/>
              <a:t>112’</a:t>
            </a:r>
          </a:p>
        </p:txBody>
      </p:sp>
      <p:sp>
        <p:nvSpPr>
          <p:cNvPr id="53" name="TextBox 52">
            <a:extLst>
              <a:ext uri="{FF2B5EF4-FFF2-40B4-BE49-F238E27FC236}">
                <a16:creationId xmlns:a16="http://schemas.microsoft.com/office/drawing/2014/main" id="{F706476C-B7B0-D78A-72F6-7B52B747200B}"/>
              </a:ext>
            </a:extLst>
          </p:cNvPr>
          <p:cNvSpPr txBox="1"/>
          <p:nvPr/>
        </p:nvSpPr>
        <p:spPr>
          <a:xfrm>
            <a:off x="8717823" y="5330707"/>
            <a:ext cx="806631" cy="369332"/>
          </a:xfrm>
          <a:prstGeom prst="rect">
            <a:avLst/>
          </a:prstGeom>
          <a:noFill/>
        </p:spPr>
        <p:txBody>
          <a:bodyPr wrap="none" rtlCol="0">
            <a:spAutoFit/>
          </a:bodyPr>
          <a:lstStyle/>
          <a:p>
            <a:r>
              <a:rPr lang="en-US" dirty="0"/>
              <a:t>111.5’</a:t>
            </a:r>
          </a:p>
        </p:txBody>
      </p:sp>
      <p:sp>
        <p:nvSpPr>
          <p:cNvPr id="54" name="TextBox 53">
            <a:extLst>
              <a:ext uri="{FF2B5EF4-FFF2-40B4-BE49-F238E27FC236}">
                <a16:creationId xmlns:a16="http://schemas.microsoft.com/office/drawing/2014/main" id="{ABF86FC3-FF93-38AD-8C47-CD066FB1E49D}"/>
              </a:ext>
            </a:extLst>
          </p:cNvPr>
          <p:cNvSpPr txBox="1"/>
          <p:nvPr/>
        </p:nvSpPr>
        <p:spPr>
          <a:xfrm>
            <a:off x="5834742" y="6182323"/>
            <a:ext cx="806631" cy="369332"/>
          </a:xfrm>
          <a:prstGeom prst="rect">
            <a:avLst/>
          </a:prstGeom>
          <a:noFill/>
        </p:spPr>
        <p:txBody>
          <a:bodyPr wrap="none" rtlCol="0">
            <a:spAutoFit/>
          </a:bodyPr>
          <a:lstStyle/>
          <a:p>
            <a:r>
              <a:rPr lang="en-US" dirty="0"/>
              <a:t>106.7’</a:t>
            </a:r>
          </a:p>
        </p:txBody>
      </p:sp>
      <p:sp>
        <p:nvSpPr>
          <p:cNvPr id="55" name="TextBox 54">
            <a:extLst>
              <a:ext uri="{FF2B5EF4-FFF2-40B4-BE49-F238E27FC236}">
                <a16:creationId xmlns:a16="http://schemas.microsoft.com/office/drawing/2014/main" id="{7E9DCAD7-89C7-F1F0-6284-92A53969802C}"/>
              </a:ext>
            </a:extLst>
          </p:cNvPr>
          <p:cNvSpPr txBox="1"/>
          <p:nvPr/>
        </p:nvSpPr>
        <p:spPr>
          <a:xfrm>
            <a:off x="2519796" y="6043132"/>
            <a:ext cx="806631" cy="369332"/>
          </a:xfrm>
          <a:prstGeom prst="rect">
            <a:avLst/>
          </a:prstGeom>
          <a:noFill/>
        </p:spPr>
        <p:txBody>
          <a:bodyPr wrap="none" rtlCol="0">
            <a:spAutoFit/>
          </a:bodyPr>
          <a:lstStyle/>
          <a:p>
            <a:r>
              <a:rPr lang="en-US" dirty="0"/>
              <a:t>107.2’</a:t>
            </a:r>
          </a:p>
        </p:txBody>
      </p:sp>
      <p:sp>
        <p:nvSpPr>
          <p:cNvPr id="56" name="TextBox 55">
            <a:extLst>
              <a:ext uri="{FF2B5EF4-FFF2-40B4-BE49-F238E27FC236}">
                <a16:creationId xmlns:a16="http://schemas.microsoft.com/office/drawing/2014/main" id="{E08DB8AB-0A64-EDDC-96AD-25502CB935EA}"/>
              </a:ext>
            </a:extLst>
          </p:cNvPr>
          <p:cNvSpPr txBox="1"/>
          <p:nvPr/>
        </p:nvSpPr>
        <p:spPr>
          <a:xfrm>
            <a:off x="1858688" y="6260456"/>
            <a:ext cx="806631" cy="369332"/>
          </a:xfrm>
          <a:prstGeom prst="rect">
            <a:avLst/>
          </a:prstGeom>
          <a:noFill/>
        </p:spPr>
        <p:txBody>
          <a:bodyPr wrap="none" rtlCol="0">
            <a:spAutoFit/>
          </a:bodyPr>
          <a:lstStyle/>
          <a:p>
            <a:r>
              <a:rPr lang="en-US" dirty="0"/>
              <a:t>104.7’</a:t>
            </a:r>
          </a:p>
        </p:txBody>
      </p:sp>
      <p:sp>
        <p:nvSpPr>
          <p:cNvPr id="67" name="Freeform: Shape 66">
            <a:extLst>
              <a:ext uri="{FF2B5EF4-FFF2-40B4-BE49-F238E27FC236}">
                <a16:creationId xmlns:a16="http://schemas.microsoft.com/office/drawing/2014/main" id="{EFF830B7-6FC3-8397-E259-B17E0A1BA2DC}"/>
              </a:ext>
            </a:extLst>
          </p:cNvPr>
          <p:cNvSpPr/>
          <p:nvPr/>
        </p:nvSpPr>
        <p:spPr>
          <a:xfrm>
            <a:off x="9993086" y="97971"/>
            <a:ext cx="2024743" cy="489858"/>
          </a:xfrm>
          <a:custGeom>
            <a:avLst/>
            <a:gdLst>
              <a:gd name="connsiteX0" fmla="*/ 2024743 w 2024743"/>
              <a:gd name="connsiteY0" fmla="*/ 489858 h 489858"/>
              <a:gd name="connsiteX1" fmla="*/ 1817914 w 2024743"/>
              <a:gd name="connsiteY1" fmla="*/ 348343 h 489858"/>
              <a:gd name="connsiteX2" fmla="*/ 1643743 w 2024743"/>
              <a:gd name="connsiteY2" fmla="*/ 185058 h 489858"/>
              <a:gd name="connsiteX3" fmla="*/ 1436914 w 2024743"/>
              <a:gd name="connsiteY3" fmla="*/ 174172 h 489858"/>
              <a:gd name="connsiteX4" fmla="*/ 1262743 w 2024743"/>
              <a:gd name="connsiteY4" fmla="*/ 152400 h 489858"/>
              <a:gd name="connsiteX5" fmla="*/ 903514 w 2024743"/>
              <a:gd name="connsiteY5" fmla="*/ 108858 h 489858"/>
              <a:gd name="connsiteX6" fmla="*/ 707571 w 2024743"/>
              <a:gd name="connsiteY6" fmla="*/ 32658 h 489858"/>
              <a:gd name="connsiteX7" fmla="*/ 304800 w 2024743"/>
              <a:gd name="connsiteY7" fmla="*/ 0 h 489858"/>
              <a:gd name="connsiteX8" fmla="*/ 0 w 2024743"/>
              <a:gd name="connsiteY8" fmla="*/ 32658 h 489858"/>
              <a:gd name="connsiteX9" fmla="*/ 32657 w 2024743"/>
              <a:gd name="connsiteY9" fmla="*/ 54429 h 489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24743" h="489858" extrusionOk="0">
                <a:moveTo>
                  <a:pt x="2024743" y="489858"/>
                </a:moveTo>
                <a:cubicBezTo>
                  <a:pt x="1980598" y="463218"/>
                  <a:pt x="1920497" y="387238"/>
                  <a:pt x="1817914" y="348343"/>
                </a:cubicBezTo>
                <a:cubicBezTo>
                  <a:pt x="1773670" y="309830"/>
                  <a:pt x="1719131" y="255642"/>
                  <a:pt x="1643743" y="185058"/>
                </a:cubicBezTo>
                <a:cubicBezTo>
                  <a:pt x="1576553" y="205122"/>
                  <a:pt x="1538609" y="164869"/>
                  <a:pt x="1436914" y="174172"/>
                </a:cubicBezTo>
                <a:cubicBezTo>
                  <a:pt x="1351048" y="176566"/>
                  <a:pt x="1336853" y="157001"/>
                  <a:pt x="1262743" y="152400"/>
                </a:cubicBezTo>
                <a:cubicBezTo>
                  <a:pt x="1135590" y="143538"/>
                  <a:pt x="1031487" y="97291"/>
                  <a:pt x="903514" y="108858"/>
                </a:cubicBezTo>
                <a:cubicBezTo>
                  <a:pt x="854125" y="115589"/>
                  <a:pt x="779456" y="45668"/>
                  <a:pt x="707571" y="32658"/>
                </a:cubicBezTo>
                <a:cubicBezTo>
                  <a:pt x="552503" y="54619"/>
                  <a:pt x="495015" y="-11022"/>
                  <a:pt x="304800" y="0"/>
                </a:cubicBezTo>
                <a:cubicBezTo>
                  <a:pt x="234091" y="25437"/>
                  <a:pt x="121102" y="7478"/>
                  <a:pt x="0" y="32658"/>
                </a:cubicBezTo>
                <a:cubicBezTo>
                  <a:pt x="8637" y="36743"/>
                  <a:pt x="18790" y="49303"/>
                  <a:pt x="32657" y="54429"/>
                </a:cubicBezTo>
              </a:path>
            </a:pathLst>
          </a:custGeom>
          <a:noFill/>
          <a:ln>
            <a:solidFill>
              <a:schemeClr val="tx2">
                <a:lumMod val="10000"/>
                <a:lumOff val="90000"/>
              </a:schemeClr>
            </a:solidFill>
            <a:prstDash val="dash"/>
            <a:extLst>
              <a:ext uri="{C807C97D-BFC1-408E-A445-0C87EB9F89A2}">
                <ask:lineSketchStyleProps xmlns:ask="http://schemas.microsoft.com/office/drawing/2018/sketchyshapes" sd="1219033472">
                  <a:custGeom>
                    <a:avLst/>
                    <a:gdLst>
                      <a:gd name="connsiteX0" fmla="*/ 2024743 w 2024743"/>
                      <a:gd name="connsiteY0" fmla="*/ 489858 h 489858"/>
                      <a:gd name="connsiteX1" fmla="*/ 1817914 w 2024743"/>
                      <a:gd name="connsiteY1" fmla="*/ 348343 h 489858"/>
                      <a:gd name="connsiteX2" fmla="*/ 1643743 w 2024743"/>
                      <a:gd name="connsiteY2" fmla="*/ 185058 h 489858"/>
                      <a:gd name="connsiteX3" fmla="*/ 1436914 w 2024743"/>
                      <a:gd name="connsiteY3" fmla="*/ 174172 h 489858"/>
                      <a:gd name="connsiteX4" fmla="*/ 1262743 w 2024743"/>
                      <a:gd name="connsiteY4" fmla="*/ 152400 h 489858"/>
                      <a:gd name="connsiteX5" fmla="*/ 903514 w 2024743"/>
                      <a:gd name="connsiteY5" fmla="*/ 108858 h 489858"/>
                      <a:gd name="connsiteX6" fmla="*/ 707571 w 2024743"/>
                      <a:gd name="connsiteY6" fmla="*/ 32658 h 489858"/>
                      <a:gd name="connsiteX7" fmla="*/ 304800 w 2024743"/>
                      <a:gd name="connsiteY7" fmla="*/ 0 h 489858"/>
                      <a:gd name="connsiteX8" fmla="*/ 0 w 2024743"/>
                      <a:gd name="connsiteY8" fmla="*/ 32658 h 489858"/>
                      <a:gd name="connsiteX9" fmla="*/ 32657 w 2024743"/>
                      <a:gd name="connsiteY9" fmla="*/ 54429 h 489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24743" h="489858">
                        <a:moveTo>
                          <a:pt x="2024743" y="489858"/>
                        </a:moveTo>
                        <a:lnTo>
                          <a:pt x="1817914" y="348343"/>
                        </a:lnTo>
                        <a:lnTo>
                          <a:pt x="1643743" y="185058"/>
                        </a:lnTo>
                        <a:lnTo>
                          <a:pt x="1436914" y="174172"/>
                        </a:lnTo>
                        <a:lnTo>
                          <a:pt x="1262743" y="152400"/>
                        </a:lnTo>
                        <a:lnTo>
                          <a:pt x="903514" y="108858"/>
                        </a:lnTo>
                        <a:lnTo>
                          <a:pt x="707571" y="32658"/>
                        </a:lnTo>
                        <a:lnTo>
                          <a:pt x="304800" y="0"/>
                        </a:lnTo>
                        <a:lnTo>
                          <a:pt x="0" y="32658"/>
                        </a:lnTo>
                        <a:lnTo>
                          <a:pt x="32657" y="54429"/>
                        </a:lnTo>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59F6A3D4-874B-E90F-F286-E528AB088679}"/>
              </a:ext>
            </a:extLst>
          </p:cNvPr>
          <p:cNvSpPr/>
          <p:nvPr/>
        </p:nvSpPr>
        <p:spPr>
          <a:xfrm>
            <a:off x="5170714" y="228600"/>
            <a:ext cx="4419600" cy="576943"/>
          </a:xfrm>
          <a:custGeom>
            <a:avLst/>
            <a:gdLst>
              <a:gd name="connsiteX0" fmla="*/ 4419600 w 4419600"/>
              <a:gd name="connsiteY0" fmla="*/ 0 h 576943"/>
              <a:gd name="connsiteX1" fmla="*/ 4310743 w 4419600"/>
              <a:gd name="connsiteY1" fmla="*/ 163286 h 576943"/>
              <a:gd name="connsiteX2" fmla="*/ 4310743 w 4419600"/>
              <a:gd name="connsiteY2" fmla="*/ 163286 h 576943"/>
              <a:gd name="connsiteX3" fmla="*/ 4169229 w 4419600"/>
              <a:gd name="connsiteY3" fmla="*/ 185057 h 576943"/>
              <a:gd name="connsiteX4" fmla="*/ 4093029 w 4419600"/>
              <a:gd name="connsiteY4" fmla="*/ 185057 h 576943"/>
              <a:gd name="connsiteX5" fmla="*/ 3984172 w 4419600"/>
              <a:gd name="connsiteY5" fmla="*/ 206829 h 576943"/>
              <a:gd name="connsiteX6" fmla="*/ 3853543 w 4419600"/>
              <a:gd name="connsiteY6" fmla="*/ 228600 h 576943"/>
              <a:gd name="connsiteX7" fmla="*/ 3701143 w 4419600"/>
              <a:gd name="connsiteY7" fmla="*/ 283029 h 576943"/>
              <a:gd name="connsiteX8" fmla="*/ 3199747 w 4419600"/>
              <a:gd name="connsiteY8" fmla="*/ 421169 h 576943"/>
              <a:gd name="connsiteX9" fmla="*/ 2634343 w 4419600"/>
              <a:gd name="connsiteY9" fmla="*/ 576943 h 576943"/>
              <a:gd name="connsiteX10" fmla="*/ 2078228 w 4419600"/>
              <a:gd name="connsiteY10" fmla="*/ 534706 h 576943"/>
              <a:gd name="connsiteX11" fmla="*/ 1504914 w 4419600"/>
              <a:gd name="connsiteY11" fmla="*/ 491163 h 576943"/>
              <a:gd name="connsiteX12" fmla="*/ 914400 w 4419600"/>
              <a:gd name="connsiteY12" fmla="*/ 446314 h 576943"/>
              <a:gd name="connsiteX13" fmla="*/ 587829 w 4419600"/>
              <a:gd name="connsiteY13" fmla="*/ 293914 h 576943"/>
              <a:gd name="connsiteX14" fmla="*/ 282158 w 4419600"/>
              <a:gd name="connsiteY14" fmla="*/ 390144 h 576943"/>
              <a:gd name="connsiteX15" fmla="*/ 0 w 4419600"/>
              <a:gd name="connsiteY15" fmla="*/ 478971 h 576943"/>
              <a:gd name="connsiteX16" fmla="*/ 0 w 4419600"/>
              <a:gd name="connsiteY16" fmla="*/ 478971 h 576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19600" h="576943" extrusionOk="0">
                <a:moveTo>
                  <a:pt x="4419600" y="0"/>
                </a:moveTo>
                <a:cubicBezTo>
                  <a:pt x="4395554" y="55570"/>
                  <a:pt x="4347628" y="72840"/>
                  <a:pt x="4310743" y="163286"/>
                </a:cubicBezTo>
                <a:lnTo>
                  <a:pt x="4310743" y="163286"/>
                </a:lnTo>
                <a:cubicBezTo>
                  <a:pt x="4272676" y="177061"/>
                  <a:pt x="4198398" y="178989"/>
                  <a:pt x="4169229" y="185057"/>
                </a:cubicBezTo>
                <a:cubicBezTo>
                  <a:pt x="4136865" y="192352"/>
                  <a:pt x="4117403" y="181881"/>
                  <a:pt x="4093029" y="185057"/>
                </a:cubicBezTo>
                <a:cubicBezTo>
                  <a:pt x="4058405" y="201644"/>
                  <a:pt x="4033764" y="185173"/>
                  <a:pt x="3984172" y="206829"/>
                </a:cubicBezTo>
                <a:cubicBezTo>
                  <a:pt x="3925889" y="218816"/>
                  <a:pt x="3878675" y="211730"/>
                  <a:pt x="3853543" y="228600"/>
                </a:cubicBezTo>
                <a:cubicBezTo>
                  <a:pt x="3827035" y="257559"/>
                  <a:pt x="3756874" y="251691"/>
                  <a:pt x="3701143" y="283029"/>
                </a:cubicBezTo>
                <a:cubicBezTo>
                  <a:pt x="3518210" y="392973"/>
                  <a:pt x="3392532" y="339975"/>
                  <a:pt x="3199747" y="421169"/>
                </a:cubicBezTo>
                <a:cubicBezTo>
                  <a:pt x="3006962" y="502363"/>
                  <a:pt x="2772207" y="501376"/>
                  <a:pt x="2634343" y="576943"/>
                </a:cubicBezTo>
                <a:cubicBezTo>
                  <a:pt x="2424443" y="564446"/>
                  <a:pt x="2214634" y="497860"/>
                  <a:pt x="2078228" y="534706"/>
                </a:cubicBezTo>
                <a:cubicBezTo>
                  <a:pt x="1941822" y="571552"/>
                  <a:pt x="1648974" y="449080"/>
                  <a:pt x="1504914" y="491163"/>
                </a:cubicBezTo>
                <a:cubicBezTo>
                  <a:pt x="1360854" y="533246"/>
                  <a:pt x="1152747" y="400482"/>
                  <a:pt x="914400" y="446314"/>
                </a:cubicBezTo>
                <a:cubicBezTo>
                  <a:pt x="822063" y="442230"/>
                  <a:pt x="655039" y="324616"/>
                  <a:pt x="587829" y="293914"/>
                </a:cubicBezTo>
                <a:cubicBezTo>
                  <a:pt x="468926" y="336651"/>
                  <a:pt x="400907" y="344880"/>
                  <a:pt x="282158" y="390144"/>
                </a:cubicBezTo>
                <a:cubicBezTo>
                  <a:pt x="163409" y="435408"/>
                  <a:pt x="101664" y="445383"/>
                  <a:pt x="0" y="478971"/>
                </a:cubicBezTo>
                <a:lnTo>
                  <a:pt x="0" y="478971"/>
                </a:lnTo>
              </a:path>
            </a:pathLst>
          </a:custGeom>
          <a:noFill/>
          <a:ln>
            <a:solidFill>
              <a:schemeClr val="tx2">
                <a:lumMod val="10000"/>
                <a:lumOff val="90000"/>
              </a:schemeClr>
            </a:solidFill>
            <a:prstDash val="dash"/>
            <a:extLst>
              <a:ext uri="{C807C97D-BFC1-408E-A445-0C87EB9F89A2}">
                <ask:lineSketchStyleProps xmlns:ask="http://schemas.microsoft.com/office/drawing/2018/sketchyshapes" sd="1219033472">
                  <a:custGeom>
                    <a:avLst/>
                    <a:gdLst>
                      <a:gd name="connsiteX0" fmla="*/ 4419600 w 4419600"/>
                      <a:gd name="connsiteY0" fmla="*/ 0 h 576943"/>
                      <a:gd name="connsiteX1" fmla="*/ 4310743 w 4419600"/>
                      <a:gd name="connsiteY1" fmla="*/ 163286 h 576943"/>
                      <a:gd name="connsiteX2" fmla="*/ 4310743 w 4419600"/>
                      <a:gd name="connsiteY2" fmla="*/ 163286 h 576943"/>
                      <a:gd name="connsiteX3" fmla="*/ 4169229 w 4419600"/>
                      <a:gd name="connsiteY3" fmla="*/ 185057 h 576943"/>
                      <a:gd name="connsiteX4" fmla="*/ 4093029 w 4419600"/>
                      <a:gd name="connsiteY4" fmla="*/ 185057 h 576943"/>
                      <a:gd name="connsiteX5" fmla="*/ 3984172 w 4419600"/>
                      <a:gd name="connsiteY5" fmla="*/ 206829 h 576943"/>
                      <a:gd name="connsiteX6" fmla="*/ 3853543 w 4419600"/>
                      <a:gd name="connsiteY6" fmla="*/ 228600 h 576943"/>
                      <a:gd name="connsiteX7" fmla="*/ 3701143 w 4419600"/>
                      <a:gd name="connsiteY7" fmla="*/ 283029 h 576943"/>
                      <a:gd name="connsiteX8" fmla="*/ 2634343 w 4419600"/>
                      <a:gd name="connsiteY8" fmla="*/ 576943 h 576943"/>
                      <a:gd name="connsiteX9" fmla="*/ 914400 w 4419600"/>
                      <a:gd name="connsiteY9" fmla="*/ 446314 h 576943"/>
                      <a:gd name="connsiteX10" fmla="*/ 587829 w 4419600"/>
                      <a:gd name="connsiteY10" fmla="*/ 293914 h 576943"/>
                      <a:gd name="connsiteX11" fmla="*/ 0 w 4419600"/>
                      <a:gd name="connsiteY11" fmla="*/ 478971 h 576943"/>
                      <a:gd name="connsiteX12" fmla="*/ 0 w 4419600"/>
                      <a:gd name="connsiteY12" fmla="*/ 478971 h 576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19600" h="576943">
                        <a:moveTo>
                          <a:pt x="4419600" y="0"/>
                        </a:moveTo>
                        <a:lnTo>
                          <a:pt x="4310743" y="163286"/>
                        </a:lnTo>
                        <a:lnTo>
                          <a:pt x="4310743" y="163286"/>
                        </a:lnTo>
                        <a:lnTo>
                          <a:pt x="4169229" y="185057"/>
                        </a:lnTo>
                        <a:lnTo>
                          <a:pt x="4093029" y="185057"/>
                        </a:lnTo>
                        <a:lnTo>
                          <a:pt x="3984172" y="206829"/>
                        </a:lnTo>
                        <a:lnTo>
                          <a:pt x="3853543" y="228600"/>
                        </a:lnTo>
                        <a:lnTo>
                          <a:pt x="3701143" y="283029"/>
                        </a:lnTo>
                        <a:lnTo>
                          <a:pt x="2634343" y="576943"/>
                        </a:lnTo>
                        <a:lnTo>
                          <a:pt x="914400" y="446314"/>
                        </a:lnTo>
                        <a:lnTo>
                          <a:pt x="587829" y="293914"/>
                        </a:lnTo>
                        <a:lnTo>
                          <a:pt x="0" y="478971"/>
                        </a:lnTo>
                        <a:lnTo>
                          <a:pt x="0" y="478971"/>
                        </a:lnTo>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B7D46963-96F9-8590-D38D-3F695684DE26}"/>
              </a:ext>
            </a:extLst>
          </p:cNvPr>
          <p:cNvSpPr/>
          <p:nvPr/>
        </p:nvSpPr>
        <p:spPr>
          <a:xfrm>
            <a:off x="1807029" y="2231571"/>
            <a:ext cx="1382485" cy="1262743"/>
          </a:xfrm>
          <a:custGeom>
            <a:avLst/>
            <a:gdLst>
              <a:gd name="connsiteX0" fmla="*/ 1382485 w 1382485"/>
              <a:gd name="connsiteY0" fmla="*/ 0 h 1262743"/>
              <a:gd name="connsiteX1" fmla="*/ 1045028 w 1382485"/>
              <a:gd name="connsiteY1" fmla="*/ 326572 h 1262743"/>
              <a:gd name="connsiteX2" fmla="*/ 881742 w 1382485"/>
              <a:gd name="connsiteY2" fmla="*/ 729343 h 1262743"/>
              <a:gd name="connsiteX3" fmla="*/ 653142 w 1382485"/>
              <a:gd name="connsiteY3" fmla="*/ 892629 h 1262743"/>
              <a:gd name="connsiteX4" fmla="*/ 359228 w 1382485"/>
              <a:gd name="connsiteY4" fmla="*/ 1055915 h 1262743"/>
              <a:gd name="connsiteX5" fmla="*/ 0 w 1382485"/>
              <a:gd name="connsiteY5" fmla="*/ 1262743 h 1262743"/>
              <a:gd name="connsiteX6" fmla="*/ 0 w 1382485"/>
              <a:gd name="connsiteY6" fmla="*/ 1262743 h 1262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2485" h="1262743" extrusionOk="0">
                <a:moveTo>
                  <a:pt x="1382485" y="0"/>
                </a:moveTo>
                <a:cubicBezTo>
                  <a:pt x="1271402" y="163916"/>
                  <a:pt x="1186216" y="188588"/>
                  <a:pt x="1045028" y="326572"/>
                </a:cubicBezTo>
                <a:cubicBezTo>
                  <a:pt x="1011459" y="470127"/>
                  <a:pt x="910272" y="618633"/>
                  <a:pt x="881742" y="729343"/>
                </a:cubicBezTo>
                <a:cubicBezTo>
                  <a:pt x="805602" y="800937"/>
                  <a:pt x="702509" y="841590"/>
                  <a:pt x="653142" y="892629"/>
                </a:cubicBezTo>
                <a:cubicBezTo>
                  <a:pt x="519634" y="982187"/>
                  <a:pt x="478373" y="977530"/>
                  <a:pt x="359228" y="1055915"/>
                </a:cubicBezTo>
                <a:cubicBezTo>
                  <a:pt x="198420" y="1151046"/>
                  <a:pt x="153755" y="1129272"/>
                  <a:pt x="0" y="1262743"/>
                </a:cubicBezTo>
                <a:lnTo>
                  <a:pt x="0" y="1262743"/>
                </a:lnTo>
              </a:path>
            </a:pathLst>
          </a:custGeom>
          <a:noFill/>
          <a:ln>
            <a:solidFill>
              <a:schemeClr val="tx2">
                <a:lumMod val="10000"/>
                <a:lumOff val="90000"/>
              </a:schemeClr>
            </a:solidFill>
            <a:prstDash val="dash"/>
            <a:extLst>
              <a:ext uri="{C807C97D-BFC1-408E-A445-0C87EB9F89A2}">
                <ask:lineSketchStyleProps xmlns:ask="http://schemas.microsoft.com/office/drawing/2018/sketchyshapes" sd="1219033472">
                  <a:custGeom>
                    <a:avLst/>
                    <a:gdLst>
                      <a:gd name="connsiteX0" fmla="*/ 1382485 w 1382485"/>
                      <a:gd name="connsiteY0" fmla="*/ 0 h 1262743"/>
                      <a:gd name="connsiteX1" fmla="*/ 1045028 w 1382485"/>
                      <a:gd name="connsiteY1" fmla="*/ 326572 h 1262743"/>
                      <a:gd name="connsiteX2" fmla="*/ 881742 w 1382485"/>
                      <a:gd name="connsiteY2" fmla="*/ 729343 h 1262743"/>
                      <a:gd name="connsiteX3" fmla="*/ 653142 w 1382485"/>
                      <a:gd name="connsiteY3" fmla="*/ 892629 h 1262743"/>
                      <a:gd name="connsiteX4" fmla="*/ 359228 w 1382485"/>
                      <a:gd name="connsiteY4" fmla="*/ 1055915 h 1262743"/>
                      <a:gd name="connsiteX5" fmla="*/ 0 w 1382485"/>
                      <a:gd name="connsiteY5" fmla="*/ 1262743 h 1262743"/>
                      <a:gd name="connsiteX6" fmla="*/ 0 w 1382485"/>
                      <a:gd name="connsiteY6" fmla="*/ 1262743 h 1262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2485" h="1262743">
                        <a:moveTo>
                          <a:pt x="1382485" y="0"/>
                        </a:moveTo>
                        <a:lnTo>
                          <a:pt x="1045028" y="326572"/>
                        </a:lnTo>
                        <a:lnTo>
                          <a:pt x="881742" y="729343"/>
                        </a:lnTo>
                        <a:lnTo>
                          <a:pt x="653142" y="892629"/>
                        </a:lnTo>
                        <a:lnTo>
                          <a:pt x="359228" y="1055915"/>
                        </a:lnTo>
                        <a:lnTo>
                          <a:pt x="0" y="1262743"/>
                        </a:lnTo>
                        <a:lnTo>
                          <a:pt x="0" y="1262743"/>
                        </a:lnTo>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a:extLst>
              <a:ext uri="{FF2B5EF4-FFF2-40B4-BE49-F238E27FC236}">
                <a16:creationId xmlns:a16="http://schemas.microsoft.com/office/drawing/2014/main" id="{E91A930E-7428-47A3-5E22-F4F1E8D34D96}"/>
              </a:ext>
            </a:extLst>
          </p:cNvPr>
          <p:cNvSpPr txBox="1"/>
          <p:nvPr/>
        </p:nvSpPr>
        <p:spPr>
          <a:xfrm>
            <a:off x="4400893" y="6482661"/>
            <a:ext cx="7791107" cy="369332"/>
          </a:xfrm>
          <a:prstGeom prst="rect">
            <a:avLst/>
          </a:prstGeom>
          <a:solidFill>
            <a:schemeClr val="bg2">
              <a:lumMod val="90000"/>
            </a:schemeClr>
          </a:solidFill>
        </p:spPr>
        <p:txBody>
          <a:bodyPr wrap="none" rtlCol="0">
            <a:spAutoFit/>
          </a:bodyPr>
          <a:lstStyle/>
          <a:p>
            <a:r>
              <a:rPr lang="en-US" dirty="0"/>
              <a:t>Invert Elevation(NAVD) Source Data: CDM Smith Memo, Dated March 16,2022</a:t>
            </a:r>
          </a:p>
        </p:txBody>
      </p:sp>
      <p:sp>
        <p:nvSpPr>
          <p:cNvPr id="4" name="TextBox 3">
            <a:extLst>
              <a:ext uri="{FF2B5EF4-FFF2-40B4-BE49-F238E27FC236}">
                <a16:creationId xmlns:a16="http://schemas.microsoft.com/office/drawing/2014/main" id="{ED3EBA0E-1E51-AFA6-D67D-0F095C28825E}"/>
              </a:ext>
            </a:extLst>
          </p:cNvPr>
          <p:cNvSpPr txBox="1"/>
          <p:nvPr/>
        </p:nvSpPr>
        <p:spPr>
          <a:xfrm>
            <a:off x="205703" y="228600"/>
            <a:ext cx="1939871" cy="584775"/>
          </a:xfrm>
          <a:prstGeom prst="rect">
            <a:avLst/>
          </a:prstGeom>
          <a:solidFill>
            <a:schemeClr val="bg1">
              <a:alpha val="48000"/>
            </a:schemeClr>
          </a:solidFill>
        </p:spPr>
        <p:txBody>
          <a:bodyPr wrap="square" rtlCol="0">
            <a:spAutoFit/>
          </a:bodyPr>
          <a:lstStyle/>
          <a:p>
            <a:r>
              <a:rPr lang="en-US" sz="3200" b="1" dirty="0">
                <a:solidFill>
                  <a:srgbClr val="FF0000"/>
                </a:solidFill>
              </a:rPr>
              <a:t>N</a:t>
            </a:r>
          </a:p>
        </p:txBody>
      </p:sp>
      <p:cxnSp>
        <p:nvCxnSpPr>
          <p:cNvPr id="3" name="Straight Arrow Connector 2">
            <a:extLst>
              <a:ext uri="{FF2B5EF4-FFF2-40B4-BE49-F238E27FC236}">
                <a16:creationId xmlns:a16="http://schemas.microsoft.com/office/drawing/2014/main" id="{8315125A-A0A0-2A75-9A1F-49947A34FDC1}"/>
              </a:ext>
            </a:extLst>
          </p:cNvPr>
          <p:cNvCxnSpPr/>
          <p:nvPr/>
        </p:nvCxnSpPr>
        <p:spPr>
          <a:xfrm>
            <a:off x="620486" y="511628"/>
            <a:ext cx="1140490" cy="0"/>
          </a:xfrm>
          <a:prstGeom prst="straightConnector1">
            <a:avLst/>
          </a:prstGeom>
          <a:ln w="95250">
            <a:solidFill>
              <a:srgbClr val="FF0000"/>
            </a:solidFill>
            <a:headEnd w="lg" len="lg"/>
            <a:tailEnd type="triangle"/>
          </a:ln>
        </p:spPr>
        <p:style>
          <a:lnRef idx="2">
            <a:schemeClr val="dk1"/>
          </a:lnRef>
          <a:fillRef idx="0">
            <a:schemeClr val="dk1"/>
          </a:fillRef>
          <a:effectRef idx="1">
            <a:schemeClr val="dk1"/>
          </a:effectRef>
          <a:fontRef idx="minor">
            <a:schemeClr val="tx1"/>
          </a:fontRef>
        </p:style>
      </p:cxnSp>
      <p:sp>
        <p:nvSpPr>
          <p:cNvPr id="2" name="TextBox 1">
            <a:extLst>
              <a:ext uri="{FF2B5EF4-FFF2-40B4-BE49-F238E27FC236}">
                <a16:creationId xmlns:a16="http://schemas.microsoft.com/office/drawing/2014/main" id="{39EF9EB2-5213-4256-A3F6-57D5D215AB35}"/>
              </a:ext>
            </a:extLst>
          </p:cNvPr>
          <p:cNvSpPr txBox="1"/>
          <p:nvPr/>
        </p:nvSpPr>
        <p:spPr>
          <a:xfrm>
            <a:off x="10932738" y="813375"/>
            <a:ext cx="1053558" cy="369332"/>
          </a:xfrm>
          <a:prstGeom prst="rect">
            <a:avLst/>
          </a:prstGeom>
          <a:solidFill>
            <a:schemeClr val="accent4"/>
          </a:solidFill>
        </p:spPr>
        <p:txBody>
          <a:bodyPr wrap="none" rtlCol="0">
            <a:spAutoFit/>
          </a:bodyPr>
          <a:lstStyle/>
          <a:p>
            <a:r>
              <a:rPr lang="en-US" dirty="0">
                <a:solidFill>
                  <a:schemeClr val="bg1"/>
                </a:solidFill>
              </a:rPr>
              <a:t>Brooklyn</a:t>
            </a:r>
          </a:p>
        </p:txBody>
      </p:sp>
      <p:sp>
        <p:nvSpPr>
          <p:cNvPr id="5" name="Slide Number Placeholder 4">
            <a:extLst>
              <a:ext uri="{FF2B5EF4-FFF2-40B4-BE49-F238E27FC236}">
                <a16:creationId xmlns:a16="http://schemas.microsoft.com/office/drawing/2014/main" id="{DE87BAC0-7708-3106-B28C-284DBFC7C242}"/>
              </a:ext>
            </a:extLst>
          </p:cNvPr>
          <p:cNvSpPr>
            <a:spLocks noGrp="1"/>
          </p:cNvSpPr>
          <p:nvPr>
            <p:ph type="sldNum" sz="quarter" idx="12"/>
          </p:nvPr>
        </p:nvSpPr>
        <p:spPr/>
        <p:txBody>
          <a:bodyPr/>
          <a:lstStyle/>
          <a:p>
            <a:fld id="{EAE81216-9D9C-418C-AF3C-73483AAAEAFC}" type="slidenum">
              <a:rPr lang="en-US" smtClean="0"/>
              <a:t>7</a:t>
            </a:fld>
            <a:endParaRPr lang="en-US"/>
          </a:p>
        </p:txBody>
      </p:sp>
    </p:spTree>
    <p:extLst>
      <p:ext uri="{BB962C8B-B14F-4D97-AF65-F5344CB8AC3E}">
        <p14:creationId xmlns:p14="http://schemas.microsoft.com/office/powerpoint/2010/main" val="1227804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ABFF8-97F1-BFB0-3F4D-F788449944C4}"/>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108D9CE3-94D1-CF01-F44C-4B72DC0C3954}"/>
              </a:ext>
            </a:extLst>
          </p:cNvPr>
          <p:cNvSpPr txBox="1">
            <a:spLocks/>
          </p:cNvSpPr>
          <p:nvPr/>
        </p:nvSpPr>
        <p:spPr>
          <a:xfrm>
            <a:off x="76200" y="0"/>
            <a:ext cx="5138058" cy="180702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How Surface Water Flows in the Keystone Heights Area</a:t>
            </a:r>
          </a:p>
        </p:txBody>
      </p:sp>
      <p:pic>
        <p:nvPicPr>
          <p:cNvPr id="4" name="Picture 3">
            <a:extLst>
              <a:ext uri="{FF2B5EF4-FFF2-40B4-BE49-F238E27FC236}">
                <a16:creationId xmlns:a16="http://schemas.microsoft.com/office/drawing/2014/main" id="{2C139E04-D896-DB26-0049-6043B02268C9}"/>
              </a:ext>
            </a:extLst>
          </p:cNvPr>
          <p:cNvPicPr>
            <a:picLocks noChangeAspect="1"/>
          </p:cNvPicPr>
          <p:nvPr/>
        </p:nvPicPr>
        <p:blipFill>
          <a:blip r:embed="rId2"/>
          <a:stretch>
            <a:fillRect/>
          </a:stretch>
        </p:blipFill>
        <p:spPr>
          <a:xfrm>
            <a:off x="5555226" y="0"/>
            <a:ext cx="6636774" cy="6858000"/>
          </a:xfrm>
          <a:prstGeom prst="rect">
            <a:avLst/>
          </a:prstGeom>
        </p:spPr>
      </p:pic>
      <p:sp>
        <p:nvSpPr>
          <p:cNvPr id="6" name="TextBox 5">
            <a:extLst>
              <a:ext uri="{FF2B5EF4-FFF2-40B4-BE49-F238E27FC236}">
                <a16:creationId xmlns:a16="http://schemas.microsoft.com/office/drawing/2014/main" id="{FD35DE72-897C-F2C6-5EDC-E3E701712ED6}"/>
              </a:ext>
            </a:extLst>
          </p:cNvPr>
          <p:cNvSpPr txBox="1"/>
          <p:nvPr/>
        </p:nvSpPr>
        <p:spPr>
          <a:xfrm>
            <a:off x="76200" y="2200479"/>
            <a:ext cx="6177642" cy="1292662"/>
          </a:xfrm>
          <a:prstGeom prst="rect">
            <a:avLst/>
          </a:prstGeom>
          <a:noFill/>
        </p:spPr>
        <p:txBody>
          <a:bodyPr wrap="square">
            <a:spAutoFit/>
          </a:bodyPr>
          <a:lstStyle/>
          <a:p>
            <a:endParaRPr lang="en-US" sz="1800" dirty="0"/>
          </a:p>
          <a:p>
            <a:pPr marL="342900" indent="-342900">
              <a:buFont typeface="Arial" panose="020B0604020202020204" pitchFamily="34" charset="0"/>
              <a:buChar char="•"/>
            </a:pPr>
            <a:r>
              <a:rPr lang="en-US" sz="2000" dirty="0"/>
              <a:t>Lake Geneva</a:t>
            </a:r>
          </a:p>
          <a:p>
            <a:pPr marL="342900" indent="-342900">
              <a:buFont typeface="Arial" panose="020B0604020202020204" pitchFamily="34" charset="0"/>
              <a:buChar char="•"/>
            </a:pPr>
            <a:r>
              <a:rPr lang="en-US" sz="2000" dirty="0"/>
              <a:t>Alligator Creek</a:t>
            </a:r>
          </a:p>
          <a:p>
            <a:pPr marL="342900" indent="-342900">
              <a:buFont typeface="Arial" panose="020B0604020202020204" pitchFamily="34" charset="0"/>
              <a:buChar char="•"/>
            </a:pPr>
            <a:r>
              <a:rPr lang="en-US" sz="2000" dirty="0"/>
              <a:t>Oldfield Pond</a:t>
            </a:r>
          </a:p>
        </p:txBody>
      </p:sp>
      <p:sp>
        <p:nvSpPr>
          <p:cNvPr id="2" name="Slide Number Placeholder 1">
            <a:extLst>
              <a:ext uri="{FF2B5EF4-FFF2-40B4-BE49-F238E27FC236}">
                <a16:creationId xmlns:a16="http://schemas.microsoft.com/office/drawing/2014/main" id="{36148937-54D0-36CD-F386-997F0F08814B}"/>
              </a:ext>
            </a:extLst>
          </p:cNvPr>
          <p:cNvSpPr>
            <a:spLocks noGrp="1"/>
          </p:cNvSpPr>
          <p:nvPr>
            <p:ph type="sldNum" sz="quarter" idx="12"/>
          </p:nvPr>
        </p:nvSpPr>
        <p:spPr/>
        <p:txBody>
          <a:bodyPr/>
          <a:lstStyle/>
          <a:p>
            <a:fld id="{EAE81216-9D9C-418C-AF3C-73483AAAEAFC}" type="slidenum">
              <a:rPr lang="en-US" smtClean="0"/>
              <a:t>8</a:t>
            </a:fld>
            <a:endParaRPr lang="en-US"/>
          </a:p>
        </p:txBody>
      </p:sp>
      <p:sp>
        <p:nvSpPr>
          <p:cNvPr id="3" name="Arrow: Down 2">
            <a:extLst>
              <a:ext uri="{FF2B5EF4-FFF2-40B4-BE49-F238E27FC236}">
                <a16:creationId xmlns:a16="http://schemas.microsoft.com/office/drawing/2014/main" id="{816E8E01-0B25-0945-D26C-9839F3890BDF}"/>
              </a:ext>
            </a:extLst>
          </p:cNvPr>
          <p:cNvSpPr/>
          <p:nvPr/>
        </p:nvSpPr>
        <p:spPr>
          <a:xfrm>
            <a:off x="2520276" y="6107624"/>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0B7C8D9-782C-5EB7-54E0-8217E96F0327}"/>
              </a:ext>
            </a:extLst>
          </p:cNvPr>
          <p:cNvSpPr txBox="1"/>
          <p:nvPr/>
        </p:nvSpPr>
        <p:spPr>
          <a:xfrm>
            <a:off x="2890666" y="6107766"/>
            <a:ext cx="1845369" cy="646331"/>
          </a:xfrm>
          <a:prstGeom prst="rect">
            <a:avLst/>
          </a:prstGeom>
          <a:solidFill>
            <a:schemeClr val="bg1">
              <a:alpha val="35000"/>
            </a:schemeClr>
          </a:solidFill>
        </p:spPr>
        <p:txBody>
          <a:bodyPr wrap="square">
            <a:spAutoFit/>
          </a:bodyPr>
          <a:lstStyle/>
          <a:p>
            <a:r>
              <a:rPr lang="en-US" dirty="0"/>
              <a:t>= Direction of Surface Flow</a:t>
            </a:r>
            <a:endParaRPr lang="en-US" sz="1800" dirty="0"/>
          </a:p>
        </p:txBody>
      </p:sp>
      <p:sp>
        <p:nvSpPr>
          <p:cNvPr id="8" name="TextBox 7">
            <a:extLst>
              <a:ext uri="{FF2B5EF4-FFF2-40B4-BE49-F238E27FC236}">
                <a16:creationId xmlns:a16="http://schemas.microsoft.com/office/drawing/2014/main" id="{ED80D888-5A5B-95EA-912D-062EF8DB9CAC}"/>
              </a:ext>
            </a:extLst>
          </p:cNvPr>
          <p:cNvSpPr txBox="1"/>
          <p:nvPr/>
        </p:nvSpPr>
        <p:spPr>
          <a:xfrm>
            <a:off x="8610600" y="3587750"/>
            <a:ext cx="1243184" cy="646331"/>
          </a:xfrm>
          <a:prstGeom prst="rect">
            <a:avLst/>
          </a:prstGeom>
          <a:solidFill>
            <a:schemeClr val="bg1">
              <a:alpha val="35000"/>
            </a:schemeClr>
          </a:solidFill>
        </p:spPr>
        <p:txBody>
          <a:bodyPr wrap="square">
            <a:spAutoFit/>
          </a:bodyPr>
          <a:lstStyle/>
          <a:p>
            <a:r>
              <a:rPr lang="en-US" dirty="0">
                <a:solidFill>
                  <a:schemeClr val="bg1"/>
                </a:solidFill>
              </a:rPr>
              <a:t>Lake Geneva</a:t>
            </a:r>
            <a:endParaRPr lang="en-US" sz="1800" dirty="0">
              <a:solidFill>
                <a:schemeClr val="bg1"/>
              </a:solidFill>
            </a:endParaRPr>
          </a:p>
        </p:txBody>
      </p:sp>
      <p:sp>
        <p:nvSpPr>
          <p:cNvPr id="9" name="Arrow: Down 8">
            <a:extLst>
              <a:ext uri="{FF2B5EF4-FFF2-40B4-BE49-F238E27FC236}">
                <a16:creationId xmlns:a16="http://schemas.microsoft.com/office/drawing/2014/main" id="{B15F2732-106F-A204-C7FF-515A2B9C0575}"/>
              </a:ext>
            </a:extLst>
          </p:cNvPr>
          <p:cNvSpPr/>
          <p:nvPr/>
        </p:nvSpPr>
        <p:spPr>
          <a:xfrm rot="16481296">
            <a:off x="10421788" y="5084227"/>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902C515-9C7D-CD0E-79F9-C9EF927E3462}"/>
              </a:ext>
            </a:extLst>
          </p:cNvPr>
          <p:cNvSpPr txBox="1"/>
          <p:nvPr/>
        </p:nvSpPr>
        <p:spPr>
          <a:xfrm>
            <a:off x="11353800" y="4972050"/>
            <a:ext cx="1508567" cy="646331"/>
          </a:xfrm>
          <a:prstGeom prst="rect">
            <a:avLst/>
          </a:prstGeom>
          <a:solidFill>
            <a:schemeClr val="bg1">
              <a:alpha val="35000"/>
            </a:schemeClr>
          </a:solidFill>
        </p:spPr>
        <p:txBody>
          <a:bodyPr wrap="square">
            <a:spAutoFit/>
          </a:bodyPr>
          <a:lstStyle/>
          <a:p>
            <a:r>
              <a:rPr lang="en-US" dirty="0">
                <a:solidFill>
                  <a:schemeClr val="bg1"/>
                </a:solidFill>
              </a:rPr>
              <a:t>Oldfield Pond</a:t>
            </a:r>
            <a:endParaRPr lang="en-US" sz="1800" dirty="0">
              <a:solidFill>
                <a:schemeClr val="bg1"/>
              </a:solidFill>
            </a:endParaRPr>
          </a:p>
        </p:txBody>
      </p:sp>
      <p:sp>
        <p:nvSpPr>
          <p:cNvPr id="11" name="Arrow: Down 10">
            <a:extLst>
              <a:ext uri="{FF2B5EF4-FFF2-40B4-BE49-F238E27FC236}">
                <a16:creationId xmlns:a16="http://schemas.microsoft.com/office/drawing/2014/main" id="{251E66F2-D105-133B-E985-D4E83CA27AD8}"/>
              </a:ext>
            </a:extLst>
          </p:cNvPr>
          <p:cNvSpPr/>
          <p:nvPr/>
        </p:nvSpPr>
        <p:spPr>
          <a:xfrm rot="19677122">
            <a:off x="10856310" y="3902410"/>
            <a:ext cx="237324" cy="646331"/>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2BD880E-2F89-7D47-5D7B-D5A94D0DE338}"/>
              </a:ext>
            </a:extLst>
          </p:cNvPr>
          <p:cNvSpPr txBox="1"/>
          <p:nvPr/>
        </p:nvSpPr>
        <p:spPr>
          <a:xfrm rot="21529927">
            <a:off x="10535005" y="3509521"/>
            <a:ext cx="969384" cy="369332"/>
          </a:xfrm>
          <a:prstGeom prst="rect">
            <a:avLst/>
          </a:prstGeom>
          <a:solidFill>
            <a:schemeClr val="bg1">
              <a:alpha val="71000"/>
            </a:schemeClr>
          </a:solidFill>
        </p:spPr>
        <p:txBody>
          <a:bodyPr wrap="square">
            <a:spAutoFit/>
          </a:bodyPr>
          <a:lstStyle/>
          <a:p>
            <a:r>
              <a:rPr lang="en-US" dirty="0"/>
              <a:t>Palatka</a:t>
            </a:r>
            <a:endParaRPr lang="en-US" sz="1800" dirty="0"/>
          </a:p>
        </p:txBody>
      </p:sp>
      <p:sp>
        <p:nvSpPr>
          <p:cNvPr id="13" name="TextBox 12">
            <a:extLst>
              <a:ext uri="{FF2B5EF4-FFF2-40B4-BE49-F238E27FC236}">
                <a16:creationId xmlns:a16="http://schemas.microsoft.com/office/drawing/2014/main" id="{E592959C-8036-B804-FE1A-E348400A8B25}"/>
              </a:ext>
            </a:extLst>
          </p:cNvPr>
          <p:cNvSpPr txBox="1"/>
          <p:nvPr/>
        </p:nvSpPr>
        <p:spPr>
          <a:xfrm rot="21529927">
            <a:off x="8614243" y="176356"/>
            <a:ext cx="1163774" cy="646331"/>
          </a:xfrm>
          <a:prstGeom prst="rect">
            <a:avLst/>
          </a:prstGeom>
          <a:solidFill>
            <a:schemeClr val="bg1">
              <a:alpha val="71000"/>
            </a:schemeClr>
          </a:solidFill>
        </p:spPr>
        <p:txBody>
          <a:bodyPr wrap="square">
            <a:spAutoFit/>
          </a:bodyPr>
          <a:lstStyle/>
          <a:p>
            <a:r>
              <a:rPr lang="en-US" sz="1800" dirty="0"/>
              <a:t>Keystone Heights</a:t>
            </a:r>
          </a:p>
        </p:txBody>
      </p:sp>
      <p:sp>
        <p:nvSpPr>
          <p:cNvPr id="14" name="Arrow: Down 13">
            <a:extLst>
              <a:ext uri="{FF2B5EF4-FFF2-40B4-BE49-F238E27FC236}">
                <a16:creationId xmlns:a16="http://schemas.microsoft.com/office/drawing/2014/main" id="{5B773503-3E94-C1BA-CC8A-A86555F0923F}"/>
              </a:ext>
            </a:extLst>
          </p:cNvPr>
          <p:cNvSpPr/>
          <p:nvPr/>
        </p:nvSpPr>
        <p:spPr>
          <a:xfrm rot="7974604">
            <a:off x="8142216" y="7852"/>
            <a:ext cx="237324" cy="646331"/>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97ADF788-E404-EE0B-0D3E-F6FF5CEE1568}"/>
              </a:ext>
            </a:extLst>
          </p:cNvPr>
          <p:cNvSpPr/>
          <p:nvPr/>
        </p:nvSpPr>
        <p:spPr>
          <a:xfrm rot="19144049">
            <a:off x="9542549" y="4714260"/>
            <a:ext cx="37039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3819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DE2B7-A645-8CDE-73A1-1178269AA31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CC5A14C-318E-17C8-4D83-2E0D0322B127}"/>
              </a:ext>
            </a:extLst>
          </p:cNvPr>
          <p:cNvSpPr txBox="1">
            <a:spLocks noGrp="1"/>
          </p:cNvSpPr>
          <p:nvPr>
            <p:ph type="title"/>
          </p:nvPr>
        </p:nvSpPr>
        <p:spPr>
          <a:prstGeom prst="rect">
            <a:avLst/>
          </a:prstGeom>
        </p:spPr>
        <p:txBody>
          <a:bodyPr vert="horz" wrap="square" lIns="0" tIns="166370" rIns="0" bIns="0" rtlCol="0">
            <a:spAutoFit/>
          </a:bodyPr>
          <a:lstStyle/>
          <a:p>
            <a:pPr marL="12700">
              <a:lnSpc>
                <a:spcPct val="100000"/>
              </a:lnSpc>
              <a:spcBef>
                <a:spcPts val="100"/>
              </a:spcBef>
            </a:pPr>
            <a:r>
              <a:rPr sz="3600" cap="small" dirty="0">
                <a:latin typeface="Century Gothic"/>
                <a:cs typeface="Century Gothic"/>
              </a:rPr>
              <a:t>Recorded</a:t>
            </a:r>
            <a:r>
              <a:rPr sz="3600" cap="small" spc="70" dirty="0">
                <a:latin typeface="Century Gothic"/>
                <a:cs typeface="Century Gothic"/>
              </a:rPr>
              <a:t> </a:t>
            </a:r>
            <a:r>
              <a:rPr sz="3600" cap="small" dirty="0">
                <a:latin typeface="Century Gothic"/>
                <a:cs typeface="Century Gothic"/>
              </a:rPr>
              <a:t>Lake</a:t>
            </a:r>
            <a:r>
              <a:rPr sz="3600" cap="small" spc="70" dirty="0">
                <a:latin typeface="Century Gothic"/>
                <a:cs typeface="Century Gothic"/>
              </a:rPr>
              <a:t> </a:t>
            </a:r>
            <a:r>
              <a:rPr sz="3600" cap="small" dirty="0">
                <a:latin typeface="Century Gothic"/>
                <a:cs typeface="Century Gothic"/>
              </a:rPr>
              <a:t>Brooklyn</a:t>
            </a:r>
            <a:r>
              <a:rPr sz="3600" cap="small" spc="60" dirty="0">
                <a:latin typeface="Century Gothic"/>
                <a:cs typeface="Century Gothic"/>
              </a:rPr>
              <a:t> </a:t>
            </a:r>
            <a:r>
              <a:rPr sz="3600" cap="small" spc="-65" dirty="0">
                <a:latin typeface="Century Gothic"/>
                <a:cs typeface="Century Gothic"/>
              </a:rPr>
              <a:t>Stages</a:t>
            </a:r>
            <a:endParaRPr sz="3600">
              <a:latin typeface="Century Gothic"/>
              <a:cs typeface="Century Gothic"/>
            </a:endParaRPr>
          </a:p>
        </p:txBody>
      </p:sp>
      <p:graphicFrame>
        <p:nvGraphicFramePr>
          <p:cNvPr id="3" name="object 3">
            <a:extLst>
              <a:ext uri="{FF2B5EF4-FFF2-40B4-BE49-F238E27FC236}">
                <a16:creationId xmlns:a16="http://schemas.microsoft.com/office/drawing/2014/main" id="{37EB5115-7AB0-FCE6-61B4-832369D8E797}"/>
              </a:ext>
            </a:extLst>
          </p:cNvPr>
          <p:cNvGraphicFramePr>
            <a:graphicFrameLocks noGrp="1"/>
          </p:cNvGraphicFramePr>
          <p:nvPr/>
        </p:nvGraphicFramePr>
        <p:xfrm>
          <a:off x="1403603" y="1485900"/>
          <a:ext cx="9933937" cy="4289425"/>
        </p:xfrm>
        <a:graphic>
          <a:graphicData uri="http://schemas.openxmlformats.org/drawingml/2006/table">
            <a:tbl>
              <a:tblPr firstRow="1" bandRow="1">
                <a:tableStyleId>{2D5ABB26-0587-4C30-8999-92F81FD0307C}</a:tableStyleId>
              </a:tblPr>
              <a:tblGrid>
                <a:gridCol w="1987550">
                  <a:extLst>
                    <a:ext uri="{9D8B030D-6E8A-4147-A177-3AD203B41FA5}">
                      <a16:colId xmlns:a16="http://schemas.microsoft.com/office/drawing/2014/main" val="20000"/>
                    </a:ext>
                  </a:extLst>
                </a:gridCol>
                <a:gridCol w="1986279">
                  <a:extLst>
                    <a:ext uri="{9D8B030D-6E8A-4147-A177-3AD203B41FA5}">
                      <a16:colId xmlns:a16="http://schemas.microsoft.com/office/drawing/2014/main" val="20001"/>
                    </a:ext>
                  </a:extLst>
                </a:gridCol>
                <a:gridCol w="1986279">
                  <a:extLst>
                    <a:ext uri="{9D8B030D-6E8A-4147-A177-3AD203B41FA5}">
                      <a16:colId xmlns:a16="http://schemas.microsoft.com/office/drawing/2014/main" val="20002"/>
                    </a:ext>
                  </a:extLst>
                </a:gridCol>
                <a:gridCol w="1987550">
                  <a:extLst>
                    <a:ext uri="{9D8B030D-6E8A-4147-A177-3AD203B41FA5}">
                      <a16:colId xmlns:a16="http://schemas.microsoft.com/office/drawing/2014/main" val="20003"/>
                    </a:ext>
                  </a:extLst>
                </a:gridCol>
                <a:gridCol w="1986279">
                  <a:extLst>
                    <a:ext uri="{9D8B030D-6E8A-4147-A177-3AD203B41FA5}">
                      <a16:colId xmlns:a16="http://schemas.microsoft.com/office/drawing/2014/main" val="20004"/>
                    </a:ext>
                  </a:extLst>
                </a:gridCol>
              </a:tblGrid>
              <a:tr h="535940">
                <a:tc>
                  <a:txBody>
                    <a:bodyPr/>
                    <a:lstStyle/>
                    <a:p>
                      <a:pPr>
                        <a:lnSpc>
                          <a:spcPct val="100000"/>
                        </a:lnSpc>
                      </a:pPr>
                      <a:endParaRPr sz="15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dirty="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0"/>
                  </a:ext>
                </a:extLst>
              </a:tr>
              <a:tr h="535940">
                <a:tc>
                  <a:txBody>
                    <a:bodyPr/>
                    <a:lstStyle/>
                    <a:p>
                      <a:pPr>
                        <a:lnSpc>
                          <a:spcPct val="100000"/>
                        </a:lnSpc>
                      </a:pPr>
                      <a:endParaRPr sz="15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1"/>
                  </a:ext>
                </a:extLst>
              </a:tr>
              <a:tr h="535940">
                <a:tc>
                  <a:txBody>
                    <a:bodyPr/>
                    <a:lstStyle/>
                    <a:p>
                      <a:pPr>
                        <a:lnSpc>
                          <a:spcPct val="100000"/>
                        </a:lnSpc>
                      </a:pPr>
                      <a:endParaRPr sz="15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2"/>
                  </a:ext>
                </a:extLst>
              </a:tr>
              <a:tr h="535940">
                <a:tc>
                  <a:txBody>
                    <a:bodyPr/>
                    <a:lstStyle/>
                    <a:p>
                      <a:pPr>
                        <a:lnSpc>
                          <a:spcPct val="100000"/>
                        </a:lnSpc>
                      </a:pPr>
                      <a:endParaRPr sz="15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3"/>
                  </a:ext>
                </a:extLst>
              </a:tr>
              <a:tr h="535940">
                <a:tc>
                  <a:txBody>
                    <a:bodyPr/>
                    <a:lstStyle/>
                    <a:p>
                      <a:pPr>
                        <a:lnSpc>
                          <a:spcPct val="100000"/>
                        </a:lnSpc>
                      </a:pPr>
                      <a:endParaRPr sz="15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4"/>
                  </a:ext>
                </a:extLst>
              </a:tr>
              <a:tr h="535940">
                <a:tc>
                  <a:txBody>
                    <a:bodyPr/>
                    <a:lstStyle/>
                    <a:p>
                      <a:pPr>
                        <a:lnSpc>
                          <a:spcPct val="100000"/>
                        </a:lnSpc>
                      </a:pPr>
                      <a:endParaRPr sz="15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5"/>
                  </a:ext>
                </a:extLst>
              </a:tr>
              <a:tr h="535940">
                <a:tc>
                  <a:txBody>
                    <a:bodyPr/>
                    <a:lstStyle/>
                    <a:p>
                      <a:pPr>
                        <a:lnSpc>
                          <a:spcPct val="100000"/>
                        </a:lnSpc>
                      </a:pPr>
                      <a:endParaRPr sz="15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C8DBFF"/>
                      </a:solidFill>
                      <a:prstDash val="solid"/>
                    </a:lnB>
                  </a:tcPr>
                </a:tc>
                <a:extLst>
                  <a:ext uri="{0D108BD9-81ED-4DB2-BD59-A6C34878D82A}">
                    <a16:rowId xmlns:a16="http://schemas.microsoft.com/office/drawing/2014/main" val="10006"/>
                  </a:ext>
                </a:extLst>
              </a:tr>
              <a:tr h="537845">
                <a:tc>
                  <a:txBody>
                    <a:bodyPr/>
                    <a:lstStyle/>
                    <a:p>
                      <a:pPr>
                        <a:lnSpc>
                          <a:spcPct val="100000"/>
                        </a:lnSpc>
                      </a:pPr>
                      <a:endParaRPr sz="1500">
                        <a:latin typeface="Times New Roman"/>
                        <a:cs typeface="Times New Roman"/>
                      </a:endParaRPr>
                    </a:p>
                  </a:txBody>
                  <a:tcPr marL="0" marR="0" marT="0" marB="0">
                    <a:lnL w="9525">
                      <a:solidFill>
                        <a:srgbClr val="A6C3FF"/>
                      </a:solidFill>
                      <a:prstDash val="solid"/>
                    </a:lnL>
                    <a:lnR w="9525">
                      <a:solidFill>
                        <a:srgbClr val="C8DBFF"/>
                      </a:solidFill>
                      <a:prstDash val="solid"/>
                    </a:lnR>
                    <a:lnT w="9525">
                      <a:solidFill>
                        <a:srgbClr val="C8DBFF"/>
                      </a:solidFill>
                      <a:prstDash val="solid"/>
                    </a:lnT>
                    <a:lnB w="9525">
                      <a:solidFill>
                        <a:srgbClr val="A6C3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A6C3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A6C3FF"/>
                      </a:solidFill>
                      <a:prstDash val="solid"/>
                    </a:lnB>
                  </a:tcPr>
                </a:tc>
                <a:tc>
                  <a:txBody>
                    <a:bodyPr/>
                    <a:lstStyle/>
                    <a:p>
                      <a:pPr>
                        <a:lnSpc>
                          <a:spcPct val="100000"/>
                        </a:lnSpc>
                      </a:pPr>
                      <a:endParaRPr sz="150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A6C3FF"/>
                      </a:solidFill>
                      <a:prstDash val="solid"/>
                    </a:lnB>
                  </a:tcPr>
                </a:tc>
                <a:tc>
                  <a:txBody>
                    <a:bodyPr/>
                    <a:lstStyle/>
                    <a:p>
                      <a:pPr>
                        <a:lnSpc>
                          <a:spcPct val="100000"/>
                        </a:lnSpc>
                      </a:pPr>
                      <a:endParaRPr sz="1500" dirty="0">
                        <a:latin typeface="Times New Roman"/>
                        <a:cs typeface="Times New Roman"/>
                      </a:endParaRPr>
                    </a:p>
                  </a:txBody>
                  <a:tcPr marL="0" marR="0" marT="0" marB="0">
                    <a:lnL w="9525">
                      <a:solidFill>
                        <a:srgbClr val="C8DBFF"/>
                      </a:solidFill>
                      <a:prstDash val="solid"/>
                    </a:lnL>
                    <a:lnR w="9525">
                      <a:solidFill>
                        <a:srgbClr val="C8DBFF"/>
                      </a:solidFill>
                      <a:prstDash val="solid"/>
                    </a:lnR>
                    <a:lnT w="9525">
                      <a:solidFill>
                        <a:srgbClr val="C8DBFF"/>
                      </a:solidFill>
                      <a:prstDash val="solid"/>
                    </a:lnT>
                    <a:lnB w="9525">
                      <a:solidFill>
                        <a:srgbClr val="A6C3FF"/>
                      </a:solidFill>
                      <a:prstDash val="solid"/>
                    </a:lnB>
                  </a:tcPr>
                </a:tc>
                <a:extLst>
                  <a:ext uri="{0D108BD9-81ED-4DB2-BD59-A6C34878D82A}">
                    <a16:rowId xmlns:a16="http://schemas.microsoft.com/office/drawing/2014/main" val="10007"/>
                  </a:ext>
                </a:extLst>
              </a:tr>
            </a:tbl>
          </a:graphicData>
        </a:graphic>
      </p:graphicFrame>
      <p:pic>
        <p:nvPicPr>
          <p:cNvPr id="4" name="object 4">
            <a:extLst>
              <a:ext uri="{FF2B5EF4-FFF2-40B4-BE49-F238E27FC236}">
                <a16:creationId xmlns:a16="http://schemas.microsoft.com/office/drawing/2014/main" id="{2330AA8B-0C69-FDE3-CE29-FBEAB1435117}"/>
              </a:ext>
            </a:extLst>
          </p:cNvPr>
          <p:cNvPicPr/>
          <p:nvPr/>
        </p:nvPicPr>
        <p:blipFill>
          <a:blip r:embed="rId2" cstate="print"/>
          <a:stretch>
            <a:fillRect/>
          </a:stretch>
        </p:blipFill>
        <p:spPr>
          <a:xfrm>
            <a:off x="1801367" y="1869948"/>
            <a:ext cx="8926067" cy="3389376"/>
          </a:xfrm>
          <a:prstGeom prst="rect">
            <a:avLst/>
          </a:prstGeom>
        </p:spPr>
      </p:pic>
      <p:sp>
        <p:nvSpPr>
          <p:cNvPr id="5" name="object 5">
            <a:extLst>
              <a:ext uri="{FF2B5EF4-FFF2-40B4-BE49-F238E27FC236}">
                <a16:creationId xmlns:a16="http://schemas.microsoft.com/office/drawing/2014/main" id="{772DFD68-2887-E77A-0ECA-98D269C413FF}"/>
              </a:ext>
            </a:extLst>
          </p:cNvPr>
          <p:cNvSpPr txBox="1"/>
          <p:nvPr/>
        </p:nvSpPr>
        <p:spPr>
          <a:xfrm>
            <a:off x="1053795" y="1377188"/>
            <a:ext cx="238125" cy="4487545"/>
          </a:xfrm>
          <a:prstGeom prst="rect">
            <a:avLst/>
          </a:prstGeom>
        </p:spPr>
        <p:txBody>
          <a:bodyPr vert="horz" wrap="square" lIns="0" tIns="13335" rIns="0" bIns="0" rtlCol="0">
            <a:spAutoFit/>
          </a:bodyPr>
          <a:lstStyle/>
          <a:p>
            <a:pPr marL="0" marR="5080" lvl="0" indent="0" algn="r" defTabSz="914400" rtl="0" eaLnBrk="1" fontAlgn="auto" latinLnBrk="0" hangingPunct="1">
              <a:lnSpc>
                <a:spcPct val="100000"/>
              </a:lnSpc>
              <a:spcBef>
                <a:spcPts val="105"/>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120</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215"/>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5080" lvl="0" indent="0" algn="r" defTabSz="914400" rtl="0" eaLnBrk="1" fontAlgn="auto" latinLnBrk="0" hangingPunct="1">
              <a:lnSpc>
                <a:spcPct val="100000"/>
              </a:lnSpc>
              <a:spcBef>
                <a:spcPts val="5"/>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115</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22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508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110</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22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508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105</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22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508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100</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22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635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95</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22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635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90</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22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635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85</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0" lvl="0" indent="0" algn="l" defTabSz="914400" rtl="0" eaLnBrk="1" fontAlgn="auto" latinLnBrk="0" hangingPunct="1">
              <a:lnSpc>
                <a:spcPct val="100000"/>
              </a:lnSpc>
              <a:spcBef>
                <a:spcPts val="220"/>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0" marR="6350" lvl="0" indent="0" algn="r" defTabSz="914400" rtl="0" eaLnBrk="1" fontAlgn="auto" latinLnBrk="0" hangingPunct="1">
              <a:lnSpc>
                <a:spcPct val="100000"/>
              </a:lnSpc>
              <a:spcBef>
                <a:spcPts val="0"/>
              </a:spcBef>
              <a:spcAft>
                <a:spcPts val="0"/>
              </a:spcAft>
              <a:buClrTx/>
              <a:buSzTx/>
              <a:buFontTx/>
              <a:buNone/>
              <a:tabLst/>
              <a:defRPr/>
            </a:pP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80</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14" name="object 14">
            <a:extLst>
              <a:ext uri="{FF2B5EF4-FFF2-40B4-BE49-F238E27FC236}">
                <a16:creationId xmlns:a16="http://schemas.microsoft.com/office/drawing/2014/main" id="{DD3E0FBF-00C5-EE87-45E7-5E4016410A1D}"/>
              </a:ext>
            </a:extLst>
          </p:cNvPr>
          <p:cNvSpPr txBox="1">
            <a:spLocks noGrp="1"/>
          </p:cNvSpPr>
          <p:nvPr>
            <p:ph type="sldNum" sz="quarter" idx="7"/>
          </p:nvPr>
        </p:nvSpPr>
        <p:spPr>
          <a:prstGeom prst="rect">
            <a:avLst/>
          </a:prstGeom>
        </p:spPr>
        <p:txBody>
          <a:bodyPr vert="horz" wrap="square" lIns="0" tIns="13970" rIns="0" bIns="0" rtlCol="0">
            <a:spAutoFit/>
          </a:bodyPr>
          <a:lstStyle/>
          <a:p>
            <a:pPr marL="115570" marR="0" lvl="0" indent="0" algn="l" defTabSz="914400" rtl="0" eaLnBrk="1" fontAlgn="auto" latinLnBrk="0" hangingPunct="1">
              <a:lnSpc>
                <a:spcPct val="100000"/>
              </a:lnSpc>
              <a:spcBef>
                <a:spcPts val="110"/>
              </a:spcBef>
              <a:spcAft>
                <a:spcPts val="0"/>
              </a:spcAft>
              <a:buClrTx/>
              <a:buSzTx/>
              <a:buFontTx/>
              <a:buNone/>
              <a:tabLst/>
              <a:defRPr/>
            </a:pPr>
            <a:fld id="{81D60167-4931-47E6-BA6A-407CBD079E47}" type="slidenum">
              <a:rPr kumimoji="0" sz="1100" b="0" i="0" u="none" strike="noStrike" kern="0" cap="none" spc="-50" normalizeH="0" baseline="0" noProof="0" dirty="0">
                <a:ln>
                  <a:noFill/>
                </a:ln>
                <a:solidFill>
                  <a:prstClr val="white"/>
                </a:solidFill>
                <a:effectLst/>
                <a:uLnTx/>
                <a:uFillTx/>
                <a:latin typeface="Century Gothic"/>
                <a:ea typeface="+mn-ea"/>
              </a:rPr>
              <a:pPr marL="115570" marR="0" lvl="0" indent="0" algn="l" defTabSz="914400" rtl="0" eaLnBrk="1" fontAlgn="auto" latinLnBrk="0" hangingPunct="1">
                <a:lnSpc>
                  <a:spcPct val="100000"/>
                </a:lnSpc>
                <a:spcBef>
                  <a:spcPts val="110"/>
                </a:spcBef>
                <a:spcAft>
                  <a:spcPts val="0"/>
                </a:spcAft>
                <a:buClrTx/>
                <a:buSzTx/>
                <a:buFontTx/>
                <a:buNone/>
                <a:tabLst/>
                <a:defRPr/>
              </a:pPr>
              <a:t>9</a:t>
            </a:fld>
            <a:endParaRPr kumimoji="0" sz="1100" b="0" i="0" u="none" strike="noStrike" kern="0" cap="none" spc="-50" normalizeH="0" baseline="0" noProof="0" dirty="0">
              <a:ln>
                <a:noFill/>
              </a:ln>
              <a:solidFill>
                <a:prstClr val="white"/>
              </a:solidFill>
              <a:effectLst/>
              <a:uLnTx/>
              <a:uFillTx/>
              <a:latin typeface="Century Gothic"/>
              <a:ea typeface="+mn-ea"/>
            </a:endParaRPr>
          </a:p>
        </p:txBody>
      </p:sp>
      <p:sp>
        <p:nvSpPr>
          <p:cNvPr id="6" name="object 6">
            <a:extLst>
              <a:ext uri="{FF2B5EF4-FFF2-40B4-BE49-F238E27FC236}">
                <a16:creationId xmlns:a16="http://schemas.microsoft.com/office/drawing/2014/main" id="{070B6B68-6132-F552-5B2B-8C380341D76A}"/>
              </a:ext>
            </a:extLst>
          </p:cNvPr>
          <p:cNvSpPr txBox="1"/>
          <p:nvPr/>
        </p:nvSpPr>
        <p:spPr>
          <a:xfrm>
            <a:off x="1004112" y="5875426"/>
            <a:ext cx="809625"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0" cap="none" spc="-10" normalizeH="0" baseline="0" noProof="0" dirty="0">
                <a:ln>
                  <a:noFill/>
                </a:ln>
                <a:solidFill>
                  <a:sysClr val="windowText" lastClr="000000"/>
                </a:solidFill>
                <a:effectLst/>
                <a:uLnTx/>
                <a:uFillTx/>
                <a:latin typeface="Calibri"/>
                <a:ea typeface="+mn-ea"/>
                <a:cs typeface="Calibri"/>
              </a:rPr>
              <a:t>10/3/1954</a:t>
            </a:r>
            <a:endParaRPr kumimoji="0" sz="14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7" name="object 7">
            <a:extLst>
              <a:ext uri="{FF2B5EF4-FFF2-40B4-BE49-F238E27FC236}">
                <a16:creationId xmlns:a16="http://schemas.microsoft.com/office/drawing/2014/main" id="{DC3521B5-2DFF-8A09-63A1-8F58AD35B86E}"/>
              </a:ext>
            </a:extLst>
          </p:cNvPr>
          <p:cNvSpPr txBox="1"/>
          <p:nvPr/>
        </p:nvSpPr>
        <p:spPr>
          <a:xfrm>
            <a:off x="2990850" y="5875426"/>
            <a:ext cx="809625"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0" cap="none" spc="-10" normalizeH="0" baseline="0" noProof="0" dirty="0">
                <a:ln>
                  <a:noFill/>
                </a:ln>
                <a:solidFill>
                  <a:sysClr val="windowText" lastClr="000000"/>
                </a:solidFill>
                <a:effectLst/>
                <a:uLnTx/>
                <a:uFillTx/>
                <a:latin typeface="Calibri"/>
                <a:ea typeface="+mn-ea"/>
                <a:cs typeface="Calibri"/>
              </a:rPr>
              <a:t>6/11/1968</a:t>
            </a:r>
            <a:endParaRPr kumimoji="0" sz="14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8" name="object 8">
            <a:extLst>
              <a:ext uri="{FF2B5EF4-FFF2-40B4-BE49-F238E27FC236}">
                <a16:creationId xmlns:a16="http://schemas.microsoft.com/office/drawing/2014/main" id="{8F58A2AC-A7DA-CC54-4B4F-11F3BED637D0}"/>
              </a:ext>
            </a:extLst>
          </p:cNvPr>
          <p:cNvSpPr txBox="1"/>
          <p:nvPr/>
        </p:nvSpPr>
        <p:spPr>
          <a:xfrm>
            <a:off x="4977129" y="5875426"/>
            <a:ext cx="809625"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0" cap="none" spc="-10" normalizeH="0" baseline="0" noProof="0" dirty="0">
                <a:ln>
                  <a:noFill/>
                </a:ln>
                <a:solidFill>
                  <a:sysClr val="windowText" lastClr="000000"/>
                </a:solidFill>
                <a:effectLst/>
                <a:uLnTx/>
                <a:uFillTx/>
                <a:latin typeface="Calibri"/>
                <a:ea typeface="+mn-ea"/>
                <a:cs typeface="Calibri"/>
              </a:rPr>
              <a:t>2/18/1982</a:t>
            </a:r>
            <a:endParaRPr kumimoji="0" sz="14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9" name="object 9">
            <a:extLst>
              <a:ext uri="{FF2B5EF4-FFF2-40B4-BE49-F238E27FC236}">
                <a16:creationId xmlns:a16="http://schemas.microsoft.com/office/drawing/2014/main" id="{68AC10FF-CB62-8E8C-2CD0-B98650B71C6B}"/>
              </a:ext>
            </a:extLst>
          </p:cNvPr>
          <p:cNvSpPr txBox="1"/>
          <p:nvPr/>
        </p:nvSpPr>
        <p:spPr>
          <a:xfrm>
            <a:off x="6918706" y="5875426"/>
            <a:ext cx="899794"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0" cap="none" spc="-10" normalizeH="0" baseline="0" noProof="0" dirty="0">
                <a:ln>
                  <a:noFill/>
                </a:ln>
                <a:solidFill>
                  <a:sysClr val="windowText" lastClr="000000"/>
                </a:solidFill>
                <a:effectLst/>
                <a:uLnTx/>
                <a:uFillTx/>
                <a:latin typeface="Calibri"/>
                <a:ea typeface="+mn-ea"/>
                <a:cs typeface="Calibri"/>
              </a:rPr>
              <a:t>10/28/1995</a:t>
            </a:r>
            <a:endParaRPr kumimoji="0" sz="14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10" name="object 10">
            <a:extLst>
              <a:ext uri="{FF2B5EF4-FFF2-40B4-BE49-F238E27FC236}">
                <a16:creationId xmlns:a16="http://schemas.microsoft.com/office/drawing/2014/main" id="{84F530BB-3404-E9C5-8FD5-685A6EA162F8}"/>
              </a:ext>
            </a:extLst>
          </p:cNvPr>
          <p:cNvSpPr txBox="1"/>
          <p:nvPr/>
        </p:nvSpPr>
        <p:spPr>
          <a:xfrm>
            <a:off x="8995409" y="5875426"/>
            <a:ext cx="720090"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0" cap="none" spc="-10" normalizeH="0" baseline="0" noProof="0" dirty="0">
                <a:ln>
                  <a:noFill/>
                </a:ln>
                <a:solidFill>
                  <a:sysClr val="windowText" lastClr="000000"/>
                </a:solidFill>
                <a:effectLst/>
                <a:uLnTx/>
                <a:uFillTx/>
                <a:latin typeface="Calibri"/>
                <a:ea typeface="+mn-ea"/>
                <a:cs typeface="Calibri"/>
              </a:rPr>
              <a:t>7/6/2009</a:t>
            </a:r>
            <a:endParaRPr kumimoji="0" sz="14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11" name="object 11">
            <a:extLst>
              <a:ext uri="{FF2B5EF4-FFF2-40B4-BE49-F238E27FC236}">
                <a16:creationId xmlns:a16="http://schemas.microsoft.com/office/drawing/2014/main" id="{8D5ED6D4-F5AC-739B-FC92-AAF178DA5231}"/>
              </a:ext>
            </a:extLst>
          </p:cNvPr>
          <p:cNvSpPr txBox="1"/>
          <p:nvPr/>
        </p:nvSpPr>
        <p:spPr>
          <a:xfrm>
            <a:off x="10936605" y="5875426"/>
            <a:ext cx="809625"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0" cap="none" spc="-10" normalizeH="0" baseline="0" noProof="0" dirty="0">
                <a:ln>
                  <a:noFill/>
                </a:ln>
                <a:solidFill>
                  <a:sysClr val="windowText" lastClr="000000"/>
                </a:solidFill>
                <a:effectLst/>
                <a:uLnTx/>
                <a:uFillTx/>
                <a:latin typeface="Calibri"/>
                <a:ea typeface="+mn-ea"/>
                <a:cs typeface="Calibri"/>
              </a:rPr>
              <a:t>3/15/2023</a:t>
            </a:r>
            <a:endParaRPr kumimoji="0" sz="14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12" name="object 12">
            <a:extLst>
              <a:ext uri="{FF2B5EF4-FFF2-40B4-BE49-F238E27FC236}">
                <a16:creationId xmlns:a16="http://schemas.microsoft.com/office/drawing/2014/main" id="{3BE35796-7F68-53E6-FD92-70FA31DDA835}"/>
              </a:ext>
            </a:extLst>
          </p:cNvPr>
          <p:cNvSpPr txBox="1"/>
          <p:nvPr/>
        </p:nvSpPr>
        <p:spPr>
          <a:xfrm>
            <a:off x="550036" y="1865163"/>
            <a:ext cx="228600" cy="2980055"/>
          </a:xfrm>
          <a:prstGeom prst="rect">
            <a:avLst/>
          </a:prstGeom>
        </p:spPr>
        <p:txBody>
          <a:bodyPr vert="vert270" wrap="square" lIns="0" tIns="0" rIns="0" bIns="0" rtlCol="0">
            <a:spAutoFit/>
          </a:body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1" i="0" u="none" strike="noStrike" kern="0" cap="none" spc="0" normalizeH="0" baseline="0" noProof="0" dirty="0">
                <a:ln>
                  <a:noFill/>
                </a:ln>
                <a:solidFill>
                  <a:sysClr val="windowText" lastClr="000000"/>
                </a:solidFill>
                <a:effectLst/>
                <a:uLnTx/>
                <a:uFillTx/>
                <a:latin typeface="Calibri"/>
                <a:ea typeface="+mn-ea"/>
                <a:cs typeface="Calibri"/>
              </a:rPr>
              <a:t>Recorded</a:t>
            </a:r>
            <a:r>
              <a:rPr kumimoji="0" sz="1600" b="1" i="0" u="none" strike="noStrike" kern="0" cap="none" spc="-20" normalizeH="0" baseline="0" noProof="0" dirty="0">
                <a:ln>
                  <a:noFill/>
                </a:ln>
                <a:solidFill>
                  <a:sysClr val="windowText" lastClr="000000"/>
                </a:solidFill>
                <a:effectLst/>
                <a:uLnTx/>
                <a:uFillTx/>
                <a:latin typeface="Calibri"/>
                <a:ea typeface="+mn-ea"/>
                <a:cs typeface="Calibri"/>
              </a:rPr>
              <a:t> </a:t>
            </a:r>
            <a:r>
              <a:rPr kumimoji="0" sz="1600" b="1" i="0" u="none" strike="noStrike" kern="0" cap="none" spc="0" normalizeH="0" baseline="0" noProof="0" dirty="0">
                <a:ln>
                  <a:noFill/>
                </a:ln>
                <a:solidFill>
                  <a:sysClr val="windowText" lastClr="000000"/>
                </a:solidFill>
                <a:effectLst/>
                <a:uLnTx/>
                <a:uFillTx/>
                <a:latin typeface="Calibri"/>
                <a:ea typeface="+mn-ea"/>
                <a:cs typeface="Calibri"/>
              </a:rPr>
              <a:t>Lake</a:t>
            </a:r>
            <a:r>
              <a:rPr kumimoji="0" sz="1600" b="1" i="0" u="none" strike="noStrike" kern="0" cap="none" spc="-35" normalizeH="0" baseline="0" noProof="0" dirty="0">
                <a:ln>
                  <a:noFill/>
                </a:ln>
                <a:solidFill>
                  <a:sysClr val="windowText" lastClr="000000"/>
                </a:solidFill>
                <a:effectLst/>
                <a:uLnTx/>
                <a:uFillTx/>
                <a:latin typeface="Calibri"/>
                <a:ea typeface="+mn-ea"/>
                <a:cs typeface="Calibri"/>
              </a:rPr>
              <a:t> </a:t>
            </a:r>
            <a:r>
              <a:rPr kumimoji="0" sz="1600" b="1" i="0" u="none" strike="noStrike" kern="0" cap="none" spc="0" normalizeH="0" baseline="0" noProof="0" dirty="0">
                <a:ln>
                  <a:noFill/>
                </a:ln>
                <a:solidFill>
                  <a:sysClr val="windowText" lastClr="000000"/>
                </a:solidFill>
                <a:effectLst/>
                <a:uLnTx/>
                <a:uFillTx/>
                <a:latin typeface="Calibri"/>
                <a:ea typeface="+mn-ea"/>
                <a:cs typeface="Calibri"/>
              </a:rPr>
              <a:t>Stage,</a:t>
            </a:r>
            <a:r>
              <a:rPr kumimoji="0" sz="1600" b="1" i="0" u="none" strike="noStrike" kern="0" cap="none" spc="-40" normalizeH="0" baseline="0" noProof="0" dirty="0">
                <a:ln>
                  <a:noFill/>
                </a:ln>
                <a:solidFill>
                  <a:sysClr val="windowText" lastClr="000000"/>
                </a:solidFill>
                <a:effectLst/>
                <a:uLnTx/>
                <a:uFillTx/>
                <a:latin typeface="Calibri"/>
                <a:ea typeface="+mn-ea"/>
                <a:cs typeface="Calibri"/>
              </a:rPr>
              <a:t> </a:t>
            </a:r>
            <a:r>
              <a:rPr kumimoji="0" sz="1600" b="1" i="0" u="none" strike="noStrike" kern="0" cap="none" spc="0" normalizeH="0" baseline="0" noProof="0" dirty="0">
                <a:ln>
                  <a:noFill/>
                </a:ln>
                <a:solidFill>
                  <a:sysClr val="windowText" lastClr="000000"/>
                </a:solidFill>
                <a:effectLst/>
                <a:uLnTx/>
                <a:uFillTx/>
                <a:latin typeface="Calibri"/>
                <a:ea typeface="+mn-ea"/>
                <a:cs typeface="Calibri"/>
              </a:rPr>
              <a:t>ft</a:t>
            </a:r>
            <a:r>
              <a:rPr kumimoji="0" sz="1600" b="1" i="0" u="none" strike="noStrike" kern="0" cap="none" spc="300" normalizeH="0" baseline="0" noProof="0" dirty="0">
                <a:ln>
                  <a:noFill/>
                </a:ln>
                <a:solidFill>
                  <a:sysClr val="windowText" lastClr="000000"/>
                </a:solidFill>
                <a:effectLst/>
                <a:uLnTx/>
                <a:uFillTx/>
                <a:latin typeface="Calibri"/>
                <a:ea typeface="+mn-ea"/>
                <a:cs typeface="Calibri"/>
              </a:rPr>
              <a:t> </a:t>
            </a:r>
            <a:r>
              <a:rPr kumimoji="0" sz="1600" b="1" i="0" u="none" strike="noStrike" kern="0" cap="none" spc="0" normalizeH="0" baseline="0" noProof="0" dirty="0">
                <a:ln>
                  <a:noFill/>
                </a:ln>
                <a:solidFill>
                  <a:sysClr val="windowText" lastClr="000000"/>
                </a:solidFill>
                <a:effectLst/>
                <a:uLnTx/>
                <a:uFillTx/>
                <a:latin typeface="Calibri"/>
                <a:ea typeface="+mn-ea"/>
                <a:cs typeface="Calibri"/>
              </a:rPr>
              <a:t>(NAVD</a:t>
            </a:r>
            <a:r>
              <a:rPr kumimoji="0" sz="1600" b="1" i="0" u="none" strike="noStrike" kern="0" cap="none" spc="-10" normalizeH="0" baseline="0" noProof="0" dirty="0">
                <a:ln>
                  <a:noFill/>
                </a:ln>
                <a:solidFill>
                  <a:sysClr val="windowText" lastClr="000000"/>
                </a:solidFill>
                <a:effectLst/>
                <a:uLnTx/>
                <a:uFillTx/>
                <a:latin typeface="Calibri"/>
                <a:ea typeface="+mn-ea"/>
                <a:cs typeface="Calibri"/>
              </a:rPr>
              <a:t> </a:t>
            </a:r>
            <a:r>
              <a:rPr kumimoji="0" sz="1600" b="1" i="0" u="none" strike="noStrike" kern="0" cap="none" spc="-25" normalizeH="0" baseline="0" noProof="0" dirty="0">
                <a:ln>
                  <a:noFill/>
                </a:ln>
                <a:solidFill>
                  <a:sysClr val="windowText" lastClr="000000"/>
                </a:solidFill>
                <a:effectLst/>
                <a:uLnTx/>
                <a:uFillTx/>
                <a:latin typeface="Calibri"/>
                <a:ea typeface="+mn-ea"/>
                <a:cs typeface="Calibri"/>
              </a:rPr>
              <a:t>88)</a:t>
            </a:r>
            <a:endParaRPr kumimoji="0" sz="1600" b="0" i="0" u="none" strike="noStrike" kern="0" cap="none" spc="0" normalizeH="0" baseline="0" noProof="0">
              <a:ln>
                <a:noFill/>
              </a:ln>
              <a:solidFill>
                <a:sysClr val="windowText" lastClr="000000"/>
              </a:solidFill>
              <a:effectLst/>
              <a:uLnTx/>
              <a:uFillTx/>
              <a:latin typeface="Calibri"/>
              <a:ea typeface="+mn-ea"/>
              <a:cs typeface="Calibri"/>
            </a:endParaRPr>
          </a:p>
        </p:txBody>
      </p:sp>
      <p:cxnSp>
        <p:nvCxnSpPr>
          <p:cNvPr id="16" name="Straight Connector 15">
            <a:extLst>
              <a:ext uri="{FF2B5EF4-FFF2-40B4-BE49-F238E27FC236}">
                <a16:creationId xmlns:a16="http://schemas.microsoft.com/office/drawing/2014/main" id="{98115C40-3952-B214-5FA2-0A2B3BFEB8B3}"/>
              </a:ext>
            </a:extLst>
          </p:cNvPr>
          <p:cNvCxnSpPr>
            <a:cxnSpLocks/>
          </p:cNvCxnSpPr>
          <p:nvPr/>
        </p:nvCxnSpPr>
        <p:spPr>
          <a:xfrm>
            <a:off x="1403603" y="2133599"/>
            <a:ext cx="983045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DF448370-B5F3-BC13-C12A-053A0BA1A4B2}"/>
              </a:ext>
            </a:extLst>
          </p:cNvPr>
          <p:cNvSpPr txBox="1"/>
          <p:nvPr/>
        </p:nvSpPr>
        <p:spPr>
          <a:xfrm>
            <a:off x="11132554" y="1959819"/>
            <a:ext cx="1103250" cy="923330"/>
          </a:xfrm>
          <a:prstGeom prst="rect">
            <a:avLst/>
          </a:prstGeom>
          <a:noFill/>
        </p:spPr>
        <p:txBody>
          <a:bodyPr wrap="square">
            <a:spAutoFit/>
          </a:bodyPr>
          <a:lstStyle/>
          <a:p>
            <a:r>
              <a:rPr lang="en-US" b="1" dirty="0"/>
              <a:t>113.7’</a:t>
            </a:r>
          </a:p>
          <a:p>
            <a:r>
              <a:rPr lang="en-US" b="1" dirty="0"/>
              <a:t>= Flow to Geneva</a:t>
            </a:r>
          </a:p>
        </p:txBody>
      </p:sp>
    </p:spTree>
    <p:extLst>
      <p:ext uri="{BB962C8B-B14F-4D97-AF65-F5344CB8AC3E}">
        <p14:creationId xmlns:p14="http://schemas.microsoft.com/office/powerpoint/2010/main" val="17831599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E6404608-CF72-4D39-9E2D-2E7EDBDE19A2}" vid="{6997A3DA-F951-41A8-8736-78F939B53A32}"/>
    </a:ext>
  </a:extLst>
</a:theme>
</file>

<file path=ppt/theme/theme4.xml><?xml version="1.0" encoding="utf-8"?>
<a:theme xmlns:a="http://schemas.openxmlformats.org/drawingml/2006/main" name="Title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E6404608-CF72-4D39-9E2D-2E7EDBDE19A2}" vid="{0AF78974-5DE8-42BB-82FB-FB9080CD1CFA}"/>
    </a:ext>
  </a:extLst>
</a:theme>
</file>

<file path=ppt/theme/theme5.xml><?xml version="1.0" encoding="utf-8"?>
<a:theme xmlns:a="http://schemas.openxmlformats.org/drawingml/2006/main" name="1_Custom Design">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E6404608-CF72-4D39-9E2D-2E7EDBDE19A2}" vid="{6997A3DA-F951-41A8-8736-78F939B53A32}"/>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76783</TotalTime>
  <Words>2989</Words>
  <Application>Microsoft Office PowerPoint</Application>
  <PresentationFormat>Widescreen</PresentationFormat>
  <Paragraphs>323</Paragraphs>
  <Slides>32</Slides>
  <Notes>5</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32</vt:i4>
      </vt:variant>
    </vt:vector>
  </HeadingPairs>
  <TitlesOfParts>
    <vt:vector size="45" baseType="lpstr">
      <vt:lpstr>Aptos</vt:lpstr>
      <vt:lpstr>Aptos Display</vt:lpstr>
      <vt:lpstr>Arial</vt:lpstr>
      <vt:lpstr>Calibri</vt:lpstr>
      <vt:lpstr>Century Gothic</vt:lpstr>
      <vt:lpstr>Symbol</vt:lpstr>
      <vt:lpstr>Tenorite</vt:lpstr>
      <vt:lpstr>Times New Roman</vt:lpstr>
      <vt:lpstr>Office Theme</vt:lpstr>
      <vt:lpstr>1_Office Theme</vt:lpstr>
      <vt:lpstr>Custom Design</vt:lpstr>
      <vt:lpstr>Title slide</vt:lpstr>
      <vt:lpstr>1_Custom Design</vt:lpstr>
      <vt:lpstr>Lake Geneva Environmental Restoration Project (Landowner Meeting)</vt:lpstr>
      <vt:lpstr>Agenda</vt:lpstr>
      <vt:lpstr>Introductions</vt:lpstr>
      <vt:lpstr>Ground Rules</vt:lpstr>
      <vt:lpstr>How Surface Water Flows in the Keystone Heights Area</vt:lpstr>
      <vt:lpstr>PowerPoint Presentation</vt:lpstr>
      <vt:lpstr>PowerPoint Presentation</vt:lpstr>
      <vt:lpstr>PowerPoint Presentation</vt:lpstr>
      <vt:lpstr>Recorded Lake Brooklyn Stages</vt:lpstr>
      <vt:lpstr>PowerPoint Presentation</vt:lpstr>
      <vt:lpstr>Black Creek Water Resource Development Project</vt:lpstr>
      <vt:lpstr>PowerPoint Presentation</vt:lpstr>
      <vt:lpstr>PowerPoint Presentation</vt:lpstr>
      <vt:lpstr>PowerPoint Presentation</vt:lpstr>
      <vt:lpstr>Lake Geneva Environmental Restoration Project </vt:lpstr>
      <vt:lpstr>Environmental Resource Permit (ERP)</vt:lpstr>
      <vt:lpstr>PowerPoint Presentation</vt:lpstr>
      <vt:lpstr>Lake Geneva Environmental Restoration Project (Slide 1)</vt:lpstr>
      <vt:lpstr>Lake Geneva Environmental Restoration Project (Slide 2)</vt:lpstr>
      <vt:lpstr>PowerPoint Presentation</vt:lpstr>
      <vt:lpstr>Way Forward</vt:lpstr>
      <vt:lpstr>Pre-Submitted Q&amp;A #1</vt:lpstr>
      <vt:lpstr>Upper Floridian Aquifer Potentiometric Surface Map</vt:lpstr>
      <vt:lpstr>Pre-Submitted Q&amp;A #2</vt:lpstr>
      <vt:lpstr>Pre-Submitted Q&amp;A #3</vt:lpstr>
      <vt:lpstr>Pre-Submitted Q&amp;A #4</vt:lpstr>
      <vt:lpstr>Pre-Submitted Q&amp;A #5</vt:lpstr>
      <vt:lpstr>Pre-Submitted Q&amp;A #6</vt:lpstr>
      <vt:lpstr>Pre-Submitted Q&amp;A #7</vt:lpstr>
      <vt:lpstr>Pre-Submitted Q&amp;A #8</vt:lpstr>
      <vt:lpstr>In person Questions?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Booth</dc:creator>
  <cp:lastModifiedBy>James Booth</cp:lastModifiedBy>
  <cp:revision>16</cp:revision>
  <cp:lastPrinted>2025-01-29T19:43:15Z</cp:lastPrinted>
  <dcterms:created xsi:type="dcterms:W3CDTF">2024-11-21T14:21:37Z</dcterms:created>
  <dcterms:modified xsi:type="dcterms:W3CDTF">2025-01-30T05:54:08Z</dcterms:modified>
</cp:coreProperties>
</file>