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3436600" cy="7562850"/>
  <p:notesSz cx="134366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8221" y="2344483"/>
            <a:ext cx="11426508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442" y="4235196"/>
            <a:ext cx="9410065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72147" y="1739455"/>
            <a:ext cx="584768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923119" y="1739455"/>
            <a:ext cx="584768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3440410" cy="7559040"/>
          </a:xfrm>
          <a:custGeom>
            <a:avLst/>
            <a:gdLst/>
            <a:ahLst/>
            <a:cxnLst/>
            <a:rect l="l" t="t" r="r" b="b"/>
            <a:pathLst>
              <a:path w="13440410" h="7559040">
                <a:moveTo>
                  <a:pt x="0" y="0"/>
                </a:moveTo>
                <a:lnTo>
                  <a:pt x="13440156" y="0"/>
                </a:lnTo>
                <a:lnTo>
                  <a:pt x="13440156" y="7559040"/>
                </a:lnTo>
                <a:lnTo>
                  <a:pt x="0" y="755904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A4C2D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6281928"/>
            <a:ext cx="13440410" cy="1277620"/>
          </a:xfrm>
          <a:custGeom>
            <a:avLst/>
            <a:gdLst/>
            <a:ahLst/>
            <a:cxnLst/>
            <a:rect l="l" t="t" r="r" b="b"/>
            <a:pathLst>
              <a:path w="13440410" h="1277620">
                <a:moveTo>
                  <a:pt x="13440156" y="0"/>
                </a:moveTo>
                <a:lnTo>
                  <a:pt x="0" y="0"/>
                </a:lnTo>
                <a:lnTo>
                  <a:pt x="0" y="1277112"/>
                </a:lnTo>
                <a:lnTo>
                  <a:pt x="13440156" y="1277112"/>
                </a:lnTo>
                <a:lnTo>
                  <a:pt x="13440156" y="0"/>
                </a:lnTo>
                <a:close/>
              </a:path>
            </a:pathLst>
          </a:custGeom>
          <a:solidFill>
            <a:srgbClr val="CDCED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861292" y="6812280"/>
            <a:ext cx="1501139" cy="3520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785092" y="6396228"/>
            <a:ext cx="1347203" cy="45566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9456" y="6353555"/>
            <a:ext cx="1164335" cy="11673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98942" y="1571838"/>
            <a:ext cx="244030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98942" y="2253980"/>
            <a:ext cx="6177915" cy="1799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570603" y="7033450"/>
            <a:ext cx="430174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72147" y="7033450"/>
            <a:ext cx="309187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077443" y="7265272"/>
            <a:ext cx="321309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jpg"/><Relationship Id="rId8" Type="http://schemas.openxmlformats.org/officeDocument/2006/relationships/image" Target="../media/image48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50.jpg"/><Relationship Id="rId4" Type="http://schemas.openxmlformats.org/officeDocument/2006/relationships/image" Target="../media/image5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7" Type="http://schemas.openxmlformats.org/officeDocument/2006/relationships/image" Target="../media/image58.jpg"/><Relationship Id="rId8" Type="http://schemas.openxmlformats.org/officeDocument/2006/relationships/image" Target="../media/image59.jpg"/><Relationship Id="rId9" Type="http://schemas.openxmlformats.org/officeDocument/2006/relationships/image" Target="../media/image60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6" Type="http://schemas.openxmlformats.org/officeDocument/2006/relationships/image" Target="../media/image65.jpg"/><Relationship Id="rId7" Type="http://schemas.openxmlformats.org/officeDocument/2006/relationships/image" Target="../media/image66.jpg"/><Relationship Id="rId8" Type="http://schemas.openxmlformats.org/officeDocument/2006/relationships/image" Target="../media/image67.jpg"/><Relationship Id="rId9" Type="http://schemas.openxmlformats.org/officeDocument/2006/relationships/image" Target="../media/image68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jpg"/><Relationship Id="rId6" Type="http://schemas.openxmlformats.org/officeDocument/2006/relationships/image" Target="../media/image73.jpg"/><Relationship Id="rId7" Type="http://schemas.openxmlformats.org/officeDocument/2006/relationships/image" Target="../media/image74.jpg"/><Relationship Id="rId8" Type="http://schemas.openxmlformats.org/officeDocument/2006/relationships/image" Target="../media/image75.jpg"/><Relationship Id="rId9" Type="http://schemas.openxmlformats.org/officeDocument/2006/relationships/image" Target="../media/image76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1.png"/><Relationship Id="rId7" Type="http://schemas.openxmlformats.org/officeDocument/2006/relationships/image" Target="../media/image82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Relationship Id="rId3" Type="http://schemas.openxmlformats.org/officeDocument/2006/relationships/image" Target="../media/image85.png"/><Relationship Id="rId4" Type="http://schemas.openxmlformats.org/officeDocument/2006/relationships/image" Target="../media/image92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3.jpg"/><Relationship Id="rId10" Type="http://schemas.openxmlformats.org/officeDocument/2006/relationships/image" Target="../media/image94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7.jpg"/><Relationship Id="rId10" Type="http://schemas.openxmlformats.org/officeDocument/2006/relationships/image" Target="../media/image9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101.jpg"/><Relationship Id="rId10" Type="http://schemas.openxmlformats.org/officeDocument/2006/relationships/image" Target="../media/image94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Relationship Id="rId3" Type="http://schemas.openxmlformats.org/officeDocument/2006/relationships/image" Target="../media/image98.png"/><Relationship Id="rId4" Type="http://schemas.openxmlformats.org/officeDocument/2006/relationships/image" Target="../media/image86.png"/><Relationship Id="rId5" Type="http://schemas.openxmlformats.org/officeDocument/2006/relationships/image" Target="../media/image100.png"/><Relationship Id="rId6" Type="http://schemas.openxmlformats.org/officeDocument/2006/relationships/image" Target="../media/image88.png"/><Relationship Id="rId7" Type="http://schemas.openxmlformats.org/officeDocument/2006/relationships/image" Target="../media/image102.png"/><Relationship Id="rId8" Type="http://schemas.openxmlformats.org/officeDocument/2006/relationships/image" Target="../media/image89.png"/><Relationship Id="rId9" Type="http://schemas.openxmlformats.org/officeDocument/2006/relationships/image" Target="../media/image103.jpg"/><Relationship Id="rId10" Type="http://schemas.openxmlformats.org/officeDocument/2006/relationships/image" Target="../media/image94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Relationship Id="rId3" Type="http://schemas.openxmlformats.org/officeDocument/2006/relationships/image" Target="../media/image98.png"/><Relationship Id="rId4" Type="http://schemas.openxmlformats.org/officeDocument/2006/relationships/image" Target="../media/image100.png"/><Relationship Id="rId5" Type="http://schemas.openxmlformats.org/officeDocument/2006/relationships/image" Target="../media/image86.png"/><Relationship Id="rId6" Type="http://schemas.openxmlformats.org/officeDocument/2006/relationships/image" Target="../media/image104.png"/><Relationship Id="rId7" Type="http://schemas.openxmlformats.org/officeDocument/2006/relationships/image" Target="../media/image102.png"/><Relationship Id="rId8" Type="http://schemas.openxmlformats.org/officeDocument/2006/relationships/image" Target="../media/image89.png"/><Relationship Id="rId9" Type="http://schemas.openxmlformats.org/officeDocument/2006/relationships/image" Target="../media/image105.jpg"/><Relationship Id="rId10" Type="http://schemas.openxmlformats.org/officeDocument/2006/relationships/image" Target="../media/image94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Relationship Id="rId3" Type="http://schemas.openxmlformats.org/officeDocument/2006/relationships/image" Target="../media/image106.png"/><Relationship Id="rId4" Type="http://schemas.openxmlformats.org/officeDocument/2006/relationships/image" Target="../media/image100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104.png"/><Relationship Id="rId8" Type="http://schemas.openxmlformats.org/officeDocument/2006/relationships/image" Target="../media/image89.png"/><Relationship Id="rId9" Type="http://schemas.openxmlformats.org/officeDocument/2006/relationships/image" Target="../media/image107.jpg"/><Relationship Id="rId10" Type="http://schemas.openxmlformats.org/officeDocument/2006/relationships/image" Target="../media/image94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Relationship Id="rId3" Type="http://schemas.openxmlformats.org/officeDocument/2006/relationships/image" Target="../media/image89.png"/><Relationship Id="rId4" Type="http://schemas.openxmlformats.org/officeDocument/2006/relationships/image" Target="../media/image106.png"/><Relationship Id="rId5" Type="http://schemas.openxmlformats.org/officeDocument/2006/relationships/image" Target="../media/image100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104.png"/><Relationship Id="rId9" Type="http://schemas.openxmlformats.org/officeDocument/2006/relationships/image" Target="../media/image108.jpg"/><Relationship Id="rId10" Type="http://schemas.openxmlformats.org/officeDocument/2006/relationships/image" Target="../media/image94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0440" y="6298692"/>
            <a:ext cx="1999487" cy="11338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2371331"/>
            <a:ext cx="13440410" cy="2905125"/>
          </a:xfrm>
          <a:custGeom>
            <a:avLst/>
            <a:gdLst/>
            <a:ahLst/>
            <a:cxnLst/>
            <a:rect l="l" t="t" r="r" b="b"/>
            <a:pathLst>
              <a:path w="13440410" h="2905125">
                <a:moveTo>
                  <a:pt x="13440156" y="0"/>
                </a:moveTo>
                <a:lnTo>
                  <a:pt x="0" y="0"/>
                </a:lnTo>
                <a:lnTo>
                  <a:pt x="0" y="2904756"/>
                </a:lnTo>
                <a:lnTo>
                  <a:pt x="13440156" y="2904756"/>
                </a:lnTo>
                <a:lnTo>
                  <a:pt x="13440156" y="0"/>
                </a:lnTo>
                <a:close/>
              </a:path>
            </a:pathLst>
          </a:custGeom>
          <a:solidFill>
            <a:srgbClr val="A9AA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77757" y="2434816"/>
            <a:ext cx="9269095" cy="1589405"/>
          </a:xfrm>
          <a:prstGeom prst="rect"/>
        </p:spPr>
        <p:txBody>
          <a:bodyPr wrap="square" lIns="0" tIns="106045" rIns="0" bIns="0" rtlCol="0" vert="horz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dirty="0" sz="5400" spc="-20" b="1">
                <a:solidFill>
                  <a:srgbClr val="FFFFFF"/>
                </a:solidFill>
                <a:latin typeface="Calibri"/>
                <a:cs typeface="Calibri"/>
              </a:rPr>
              <a:t>Lawrence Boulevard </a:t>
            </a:r>
            <a:r>
              <a:rPr dirty="0" sz="5400" spc="-15" b="1">
                <a:solidFill>
                  <a:srgbClr val="FFFFFF"/>
                </a:solidFill>
                <a:latin typeface="Calibri"/>
                <a:cs typeface="Calibri"/>
              </a:rPr>
              <a:t>Streetscape </a:t>
            </a:r>
            <a:r>
              <a:rPr dirty="0" sz="5400" spc="-12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5400" spc="-20" b="1">
                <a:solidFill>
                  <a:srgbClr val="FFFFFF"/>
                </a:solidFill>
                <a:latin typeface="Calibri"/>
                <a:cs typeface="Calibri"/>
              </a:rPr>
              <a:t>Improvements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77757" y="4205705"/>
            <a:ext cx="4665980" cy="8616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250"/>
              </a:lnSpc>
              <a:spcBef>
                <a:spcPts val="100"/>
              </a:spcBef>
            </a:pPr>
            <a:r>
              <a:rPr dirty="0" sz="3600" spc="-5">
                <a:solidFill>
                  <a:srgbClr val="FFFFFF"/>
                </a:solidFill>
                <a:latin typeface="Calibri"/>
                <a:cs typeface="Calibri"/>
              </a:rPr>
              <a:t>City</a:t>
            </a:r>
            <a:r>
              <a:rPr dirty="0" sz="3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Calibri"/>
                <a:cs typeface="Calibri"/>
              </a:rPr>
              <a:t>Council</a:t>
            </a:r>
            <a:r>
              <a:rPr dirty="0" sz="3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0">
                <a:solidFill>
                  <a:srgbClr val="FFFFFF"/>
                </a:solidFill>
                <a:latin typeface="Calibri"/>
                <a:cs typeface="Calibri"/>
              </a:rPr>
              <a:t>Presentation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2330"/>
              </a:lnSpc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January</a:t>
            </a:r>
            <a:r>
              <a:rPr dirty="0" sz="2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20,</a:t>
            </a:r>
            <a:r>
              <a:rPr dirty="0" sz="2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172" y="2586228"/>
            <a:ext cx="2534411" cy="25420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2747" y="123444"/>
            <a:ext cx="6850379" cy="9631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5249" y="219773"/>
            <a:ext cx="632650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/>
              <a:t>Proposed</a:t>
            </a:r>
            <a:r>
              <a:rPr dirty="0" sz="3600" spc="-30"/>
              <a:t> </a:t>
            </a:r>
            <a:r>
              <a:rPr dirty="0" sz="3600" spc="-25"/>
              <a:t>Paving</a:t>
            </a:r>
            <a:r>
              <a:rPr dirty="0" sz="3600" spc="-35"/>
              <a:t> </a:t>
            </a:r>
            <a:r>
              <a:rPr dirty="0" sz="3600" spc="-10"/>
              <a:t>Material</a:t>
            </a:r>
            <a:r>
              <a:rPr dirty="0" sz="3600" spc="-45"/>
              <a:t> </a:t>
            </a:r>
            <a:r>
              <a:rPr dirty="0" sz="3600" spc="-5"/>
              <a:t>Options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427" y="1200912"/>
            <a:ext cx="2964180" cy="397001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70147" y="1213104"/>
            <a:ext cx="2964179" cy="39776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15683" y="1165860"/>
            <a:ext cx="3713987" cy="400507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77372" y="163068"/>
            <a:ext cx="2086355" cy="19034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77371" y="2234184"/>
            <a:ext cx="2086354" cy="19034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966704" y="4305300"/>
            <a:ext cx="2086355" cy="190347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Hardscape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0871" y="166116"/>
            <a:ext cx="4058411" cy="9631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54014" y="263359"/>
            <a:ext cx="353377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5"/>
              <a:t>Paving</a:t>
            </a:r>
            <a:r>
              <a:rPr dirty="0" sz="3600" spc="-65"/>
              <a:t> </a:t>
            </a:r>
            <a:r>
              <a:rPr dirty="0" sz="3600" spc="-10"/>
              <a:t>Approaches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251459" y="1074420"/>
            <a:ext cx="12937490" cy="4907280"/>
            <a:chOff x="251459" y="1074420"/>
            <a:chExt cx="12937490" cy="49072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59" y="1080516"/>
              <a:ext cx="6274307" cy="49011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9316" y="1074420"/>
              <a:ext cx="6469379" cy="489964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Hardscape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1788" y="1144524"/>
            <a:ext cx="6489191" cy="35585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5249" y="1264489"/>
            <a:ext cx="584073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Landscape</a:t>
            </a:r>
            <a:r>
              <a:rPr dirty="0" spc="-85"/>
              <a:t> </a:t>
            </a:r>
            <a:r>
              <a:rPr dirty="0" spc="-15"/>
              <a:t>Improvements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5">
                <a:latin typeface="Calibri"/>
                <a:cs typeface="Calibri"/>
              </a:rPr>
              <a:t>Landscape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12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1675249" y="2024052"/>
            <a:ext cx="4874895" cy="2471420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830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2600">
                <a:latin typeface="Calibri"/>
                <a:cs typeface="Calibri"/>
              </a:rPr>
              <a:t>Florida-Friendly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species</a:t>
            </a:r>
            <a:endParaRPr sz="26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730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2600" spc="-10">
                <a:latin typeface="Calibri"/>
                <a:cs typeface="Calibri"/>
              </a:rPr>
              <a:t>Low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maintenance</a:t>
            </a:r>
            <a:endParaRPr sz="26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735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2600" spc="-5">
                <a:latin typeface="Calibri"/>
                <a:cs typeface="Calibri"/>
              </a:rPr>
              <a:t>Shorter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height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due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to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sight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lines</a:t>
            </a:r>
            <a:endParaRPr sz="26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730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2600" spc="-5">
                <a:latin typeface="Calibri"/>
                <a:cs typeface="Calibri"/>
              </a:rPr>
              <a:t>Impact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resistant</a:t>
            </a:r>
            <a:endParaRPr sz="26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735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2600" spc="-5">
                <a:latin typeface="Calibri"/>
                <a:cs typeface="Calibri"/>
              </a:rPr>
              <a:t>Colorful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427" y="502920"/>
            <a:ext cx="2663951" cy="24307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8948" y="502932"/>
            <a:ext cx="2663938" cy="24307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03135" y="502920"/>
            <a:ext cx="2663951" cy="24307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41280" y="502920"/>
            <a:ext cx="2663951" cy="24307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6427" y="3410711"/>
            <a:ext cx="2663951" cy="24307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78935" y="3410711"/>
            <a:ext cx="2663939" cy="24307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03135" y="3410712"/>
            <a:ext cx="2663951" cy="24307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41280" y="3410711"/>
            <a:ext cx="2663951" cy="243076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152998" y="2948731"/>
            <a:ext cx="80835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latin typeface="Calibri"/>
                <a:cs typeface="Calibri"/>
              </a:rPr>
              <a:t>S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b</a:t>
            </a:r>
            <a:r>
              <a:rPr dirty="0" sz="1000" spc="-5">
                <a:latin typeface="Calibri"/>
                <a:cs typeface="Calibri"/>
              </a:rPr>
              <a:t>al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Palm</a:t>
            </a:r>
            <a:endParaRPr sz="1000">
              <a:latin typeface="Calibri"/>
              <a:cs typeface="Calibri"/>
            </a:endParaRPr>
          </a:p>
          <a:p>
            <a:pPr algn="r" marR="6350">
              <a:lnSpc>
                <a:spcPct val="100000"/>
              </a:lnSpc>
            </a:pPr>
            <a:r>
              <a:rPr dirty="0" sz="1000" i="1">
                <a:latin typeface="Calibri"/>
                <a:cs typeface="Calibri"/>
              </a:rPr>
              <a:t>S</a:t>
            </a:r>
            <a:r>
              <a:rPr dirty="0" sz="1000" spc="-5" i="1">
                <a:latin typeface="Calibri"/>
                <a:cs typeface="Calibri"/>
              </a:rPr>
              <a:t>abal</a:t>
            </a:r>
            <a:r>
              <a:rPr dirty="0" sz="1000" spc="-25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pa</a:t>
            </a:r>
            <a:r>
              <a:rPr dirty="0" sz="1000" spc="-10" i="1">
                <a:latin typeface="Calibri"/>
                <a:cs typeface="Calibri"/>
              </a:rPr>
              <a:t>l</a:t>
            </a:r>
            <a:r>
              <a:rPr dirty="0" sz="1000" spc="-5" i="1">
                <a:latin typeface="Calibri"/>
                <a:cs typeface="Calibri"/>
              </a:rPr>
              <a:t>metto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5">
                <a:latin typeface="Calibri"/>
                <a:cs typeface="Calibri"/>
              </a:rPr>
              <a:t>Landscape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12</a:t>
            </a:fld>
          </a:p>
        </p:txBody>
      </p:sp>
      <p:sp>
        <p:nvSpPr>
          <p:cNvPr id="11" name="object 11"/>
          <p:cNvSpPr txBox="1"/>
          <p:nvPr/>
        </p:nvSpPr>
        <p:spPr>
          <a:xfrm>
            <a:off x="5166670" y="2948731"/>
            <a:ext cx="109664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Plumbago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5" i="1">
                <a:latin typeface="Calibri"/>
                <a:cs typeface="Calibri"/>
              </a:rPr>
              <a:t>P</a:t>
            </a:r>
            <a:r>
              <a:rPr dirty="0" sz="1000" spc="-10" i="1">
                <a:latin typeface="Calibri"/>
                <a:cs typeface="Calibri"/>
              </a:rPr>
              <a:t>l</a:t>
            </a:r>
            <a:r>
              <a:rPr dirty="0" sz="1000" spc="-5" i="1">
                <a:latin typeface="Calibri"/>
                <a:cs typeface="Calibri"/>
              </a:rPr>
              <a:t>umbago</a:t>
            </a:r>
            <a:r>
              <a:rPr dirty="0" sz="1000" spc="-30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au</a:t>
            </a:r>
            <a:r>
              <a:rPr dirty="0" sz="1000" spc="-15" i="1">
                <a:latin typeface="Calibri"/>
                <a:cs typeface="Calibri"/>
              </a:rPr>
              <a:t>r</a:t>
            </a:r>
            <a:r>
              <a:rPr dirty="0" sz="1000" spc="-10" i="1">
                <a:latin typeface="Calibri"/>
                <a:cs typeface="Calibri"/>
              </a:rPr>
              <a:t>i</a:t>
            </a:r>
            <a:r>
              <a:rPr dirty="0" sz="1000" i="1">
                <a:latin typeface="Calibri"/>
                <a:cs typeface="Calibri"/>
              </a:rPr>
              <a:t>c</a:t>
            </a:r>
            <a:r>
              <a:rPr dirty="0" sz="1000" spc="-5" i="1">
                <a:latin typeface="Calibri"/>
                <a:cs typeface="Calibri"/>
              </a:rPr>
              <a:t>u</a:t>
            </a:r>
            <a:r>
              <a:rPr dirty="0" sz="1000" spc="-10" i="1">
                <a:latin typeface="Calibri"/>
                <a:cs typeface="Calibri"/>
              </a:rPr>
              <a:t>l</a:t>
            </a:r>
            <a:r>
              <a:rPr dirty="0" sz="1000" spc="-5" i="1">
                <a:latin typeface="Calibri"/>
                <a:cs typeface="Calibri"/>
              </a:rPr>
              <a:t>ata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96202" y="2962646"/>
            <a:ext cx="179451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Shishi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Gashira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Camellia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5" i="1">
                <a:latin typeface="Calibri"/>
                <a:cs typeface="Calibri"/>
              </a:rPr>
              <a:t>Camellia</a:t>
            </a:r>
            <a:r>
              <a:rPr dirty="0" sz="1000" spc="-45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sasanqua</a:t>
            </a:r>
            <a:r>
              <a:rPr dirty="0" sz="1000" spc="-30" i="1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‘Shishi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Gashira’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51029" y="2948731"/>
            <a:ext cx="117602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635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Fountainbush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10" i="1">
                <a:latin typeface="Calibri"/>
                <a:cs typeface="Calibri"/>
              </a:rPr>
              <a:t>R</a:t>
            </a:r>
            <a:r>
              <a:rPr dirty="0" sz="1000" spc="-5" i="1">
                <a:latin typeface="Calibri"/>
                <a:cs typeface="Calibri"/>
              </a:rPr>
              <a:t>u</a:t>
            </a:r>
            <a:r>
              <a:rPr dirty="0" sz="1000" spc="-10" i="1">
                <a:latin typeface="Calibri"/>
                <a:cs typeface="Calibri"/>
              </a:rPr>
              <a:t>s</a:t>
            </a:r>
            <a:r>
              <a:rPr dirty="0" sz="1000" spc="-5" i="1">
                <a:latin typeface="Calibri"/>
                <a:cs typeface="Calibri"/>
              </a:rPr>
              <a:t>el</a:t>
            </a:r>
            <a:r>
              <a:rPr dirty="0" sz="1000" spc="-10" i="1">
                <a:latin typeface="Calibri"/>
                <a:cs typeface="Calibri"/>
              </a:rPr>
              <a:t>li</a:t>
            </a:r>
            <a:r>
              <a:rPr dirty="0" sz="1000" spc="-5" i="1">
                <a:latin typeface="Calibri"/>
                <a:cs typeface="Calibri"/>
              </a:rPr>
              <a:t>a</a:t>
            </a:r>
            <a:r>
              <a:rPr dirty="0" sz="1000" spc="-20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equi</a:t>
            </a:r>
            <a:r>
              <a:rPr dirty="0" sz="1000" spc="-10" i="1">
                <a:latin typeface="Calibri"/>
                <a:cs typeface="Calibri"/>
              </a:rPr>
              <a:t>s</a:t>
            </a:r>
            <a:r>
              <a:rPr dirty="0" sz="1000" spc="-5" i="1">
                <a:latin typeface="Calibri"/>
                <a:cs typeface="Calibri"/>
              </a:rPr>
              <a:t>et</a:t>
            </a:r>
            <a:r>
              <a:rPr dirty="0" sz="1000" spc="-10" i="1">
                <a:latin typeface="Calibri"/>
                <a:cs typeface="Calibri"/>
              </a:rPr>
              <a:t>if</a:t>
            </a:r>
            <a:r>
              <a:rPr dirty="0" sz="1000" spc="-5" i="1">
                <a:latin typeface="Calibri"/>
                <a:cs typeface="Calibri"/>
              </a:rPr>
              <a:t>o</a:t>
            </a:r>
            <a:r>
              <a:rPr dirty="0" sz="1000" spc="-15" i="1">
                <a:latin typeface="Calibri"/>
                <a:cs typeface="Calibri"/>
              </a:rPr>
              <a:t>r</a:t>
            </a:r>
            <a:r>
              <a:rPr dirty="0" sz="1000" spc="-5" i="1">
                <a:latin typeface="Calibri"/>
                <a:cs typeface="Calibri"/>
              </a:rPr>
              <a:t>m</a:t>
            </a:r>
            <a:r>
              <a:rPr dirty="0" sz="1000" spc="-10" i="1">
                <a:latin typeface="Calibri"/>
                <a:cs typeface="Calibri"/>
              </a:rPr>
              <a:t>i</a:t>
            </a:r>
            <a:r>
              <a:rPr dirty="0" sz="1000" spc="-5" i="1">
                <a:latin typeface="Calibri"/>
                <a:cs typeface="Calibri"/>
              </a:rPr>
              <a:t>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02885" y="5863740"/>
            <a:ext cx="135763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latin typeface="Calibri"/>
                <a:cs typeface="Calibri"/>
              </a:rPr>
              <a:t>F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 spc="-5">
                <a:latin typeface="Calibri"/>
                <a:cs typeface="Calibri"/>
              </a:rPr>
              <a:t>h</a:t>
            </a:r>
            <a:r>
              <a:rPr dirty="0" sz="1000" spc="-10">
                <a:latin typeface="Calibri"/>
                <a:cs typeface="Calibri"/>
              </a:rPr>
              <a:t>i</a:t>
            </a:r>
            <a:r>
              <a:rPr dirty="0" sz="1000" spc="-5">
                <a:latin typeface="Calibri"/>
                <a:cs typeface="Calibri"/>
              </a:rPr>
              <a:t>on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</a:t>
            </a:r>
            <a:r>
              <a:rPr dirty="0" sz="1000" spc="-5">
                <a:latin typeface="Calibri"/>
                <a:cs typeface="Calibri"/>
              </a:rPr>
              <a:t>za</a:t>
            </a:r>
            <a:r>
              <a:rPr dirty="0" sz="1000" spc="-10">
                <a:latin typeface="Calibri"/>
                <a:cs typeface="Calibri"/>
              </a:rPr>
              <a:t>le</a:t>
            </a:r>
            <a:r>
              <a:rPr dirty="0" sz="1000" spc="-5">
                <a:latin typeface="Calibri"/>
                <a:cs typeface="Calibri"/>
              </a:rPr>
              <a:t>a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10" i="1">
                <a:latin typeface="Calibri"/>
                <a:cs typeface="Calibri"/>
              </a:rPr>
              <a:t>R</a:t>
            </a:r>
            <a:r>
              <a:rPr dirty="0" sz="1000" spc="-5" i="1">
                <a:latin typeface="Calibri"/>
                <a:cs typeface="Calibri"/>
              </a:rPr>
              <a:t>hododend</a:t>
            </a:r>
            <a:r>
              <a:rPr dirty="0" sz="1000" spc="-15" i="1">
                <a:latin typeface="Calibri"/>
                <a:cs typeface="Calibri"/>
              </a:rPr>
              <a:t>r</a:t>
            </a:r>
            <a:r>
              <a:rPr dirty="0" sz="1000" spc="-5" i="1">
                <a:latin typeface="Calibri"/>
                <a:cs typeface="Calibri"/>
              </a:rPr>
              <a:t>on</a:t>
            </a:r>
            <a:r>
              <a:rPr dirty="0" sz="1000" spc="-30" i="1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x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‘</a:t>
            </a:r>
            <a:r>
              <a:rPr dirty="0" sz="1000" spc="-10">
                <a:latin typeface="Calibri"/>
                <a:cs typeface="Calibri"/>
              </a:rPr>
              <a:t>F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 spc="-5">
                <a:latin typeface="Calibri"/>
                <a:cs typeface="Calibri"/>
              </a:rPr>
              <a:t>h</a:t>
            </a:r>
            <a:r>
              <a:rPr dirty="0" sz="1000" spc="-10">
                <a:latin typeface="Calibri"/>
                <a:cs typeface="Calibri"/>
              </a:rPr>
              <a:t>i</a:t>
            </a:r>
            <a:r>
              <a:rPr dirty="0" sz="1000" spc="-5">
                <a:latin typeface="Calibri"/>
                <a:cs typeface="Calibri"/>
              </a:rPr>
              <a:t>on’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37165" y="5863740"/>
            <a:ext cx="72707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Coontie</a:t>
            </a:r>
            <a:endParaRPr sz="1000">
              <a:latin typeface="Calibri"/>
              <a:cs typeface="Calibri"/>
            </a:endParaRPr>
          </a:p>
          <a:p>
            <a:pPr algn="r" marR="5715">
              <a:lnSpc>
                <a:spcPct val="100000"/>
              </a:lnSpc>
            </a:pPr>
            <a:r>
              <a:rPr dirty="0" sz="1000" spc="-5" i="1">
                <a:latin typeface="Calibri"/>
                <a:cs typeface="Calibri"/>
              </a:rPr>
              <a:t>Zam</a:t>
            </a:r>
            <a:r>
              <a:rPr dirty="0" sz="1000" spc="-10" i="1">
                <a:latin typeface="Calibri"/>
                <a:cs typeface="Calibri"/>
              </a:rPr>
              <a:t>i</a:t>
            </a:r>
            <a:r>
              <a:rPr dirty="0" sz="1000" spc="-5" i="1">
                <a:latin typeface="Calibri"/>
                <a:cs typeface="Calibri"/>
              </a:rPr>
              <a:t>a</a:t>
            </a:r>
            <a:r>
              <a:rPr dirty="0" sz="1000" spc="-20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pum</a:t>
            </a:r>
            <a:r>
              <a:rPr dirty="0" sz="1000" spc="-10" i="1">
                <a:latin typeface="Calibri"/>
                <a:cs typeface="Calibri"/>
              </a:rPr>
              <a:t>il</a:t>
            </a:r>
            <a:r>
              <a:rPr dirty="0" sz="1000" spc="-5" i="1">
                <a:latin typeface="Calibri"/>
                <a:cs typeface="Calibri"/>
              </a:rPr>
              <a:t>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13088" y="5877654"/>
            <a:ext cx="97853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Coral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Drift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Rose</a:t>
            </a:r>
            <a:endParaRPr sz="1000">
              <a:latin typeface="Calibri"/>
              <a:cs typeface="Calibri"/>
            </a:endParaRPr>
          </a:p>
          <a:p>
            <a:pPr algn="r" marR="5715">
              <a:lnSpc>
                <a:spcPct val="100000"/>
              </a:lnSpc>
            </a:pPr>
            <a:r>
              <a:rPr dirty="0" sz="1000" spc="-5" i="1">
                <a:latin typeface="Calibri"/>
                <a:cs typeface="Calibri"/>
              </a:rPr>
              <a:t>Rosa</a:t>
            </a:r>
            <a:r>
              <a:rPr dirty="0" sz="1000" spc="-35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x</a:t>
            </a:r>
            <a:r>
              <a:rPr dirty="0" sz="1000" spc="-25" i="1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‘Coral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Drift’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099272" y="5863740"/>
            <a:ext cx="172593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Little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John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Bottlebrush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5" i="1">
                <a:latin typeface="Calibri"/>
                <a:cs typeface="Calibri"/>
              </a:rPr>
              <a:t>Callistemon</a:t>
            </a:r>
            <a:r>
              <a:rPr dirty="0" sz="1000" spc="-40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viminalis</a:t>
            </a:r>
            <a:r>
              <a:rPr dirty="0" sz="1000" spc="-35" i="1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‘Little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John’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427" y="502920"/>
            <a:ext cx="2663951" cy="24307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8935" y="502920"/>
            <a:ext cx="2663939" cy="24307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03135" y="502920"/>
            <a:ext cx="2663951" cy="24307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41280" y="502920"/>
            <a:ext cx="2663951" cy="24307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6427" y="3410711"/>
            <a:ext cx="2663951" cy="24307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78935" y="3410712"/>
            <a:ext cx="2663939" cy="24307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03135" y="3410724"/>
            <a:ext cx="2663951" cy="24307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41280" y="3410724"/>
            <a:ext cx="2663951" cy="243076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802472" y="2948731"/>
            <a:ext cx="115697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latin typeface="Calibri"/>
                <a:cs typeface="Calibri"/>
              </a:rPr>
              <a:t>Chinese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Fringe </a:t>
            </a:r>
            <a:r>
              <a:rPr dirty="0" sz="1000" spc="-10">
                <a:latin typeface="Calibri"/>
                <a:cs typeface="Calibri"/>
              </a:rPr>
              <a:t>Bush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5" i="1">
                <a:latin typeface="Calibri"/>
                <a:cs typeface="Calibri"/>
              </a:rPr>
              <a:t>Lo</a:t>
            </a:r>
            <a:r>
              <a:rPr dirty="0" sz="1000" spc="-15" i="1">
                <a:latin typeface="Calibri"/>
                <a:cs typeface="Calibri"/>
              </a:rPr>
              <a:t>r</a:t>
            </a:r>
            <a:r>
              <a:rPr dirty="0" sz="1000" spc="-5" i="1">
                <a:latin typeface="Calibri"/>
                <a:cs typeface="Calibri"/>
              </a:rPr>
              <a:t>opeta</a:t>
            </a:r>
            <a:r>
              <a:rPr dirty="0" sz="1000" spc="-10" i="1">
                <a:latin typeface="Calibri"/>
                <a:cs typeface="Calibri"/>
              </a:rPr>
              <a:t>l</a:t>
            </a:r>
            <a:r>
              <a:rPr dirty="0" sz="1000" spc="-5" i="1">
                <a:latin typeface="Calibri"/>
                <a:cs typeface="Calibri"/>
              </a:rPr>
              <a:t>um</a:t>
            </a:r>
            <a:r>
              <a:rPr dirty="0" sz="1000" spc="-20" i="1">
                <a:latin typeface="Calibri"/>
                <a:cs typeface="Calibri"/>
              </a:rPr>
              <a:t> </a:t>
            </a:r>
            <a:r>
              <a:rPr dirty="0" sz="1000" i="1">
                <a:latin typeface="Calibri"/>
                <a:cs typeface="Calibri"/>
              </a:rPr>
              <a:t>c</a:t>
            </a:r>
            <a:r>
              <a:rPr dirty="0" sz="1000" spc="-5" i="1">
                <a:latin typeface="Calibri"/>
                <a:cs typeface="Calibri"/>
              </a:rPr>
              <a:t>h</a:t>
            </a:r>
            <a:r>
              <a:rPr dirty="0" sz="1000" spc="-10" i="1">
                <a:latin typeface="Calibri"/>
                <a:cs typeface="Calibri"/>
              </a:rPr>
              <a:t>i</a:t>
            </a:r>
            <a:r>
              <a:rPr dirty="0" sz="1000" spc="-5" i="1">
                <a:latin typeface="Calibri"/>
                <a:cs typeface="Calibri"/>
              </a:rPr>
              <a:t>nen</a:t>
            </a:r>
            <a:r>
              <a:rPr dirty="0" sz="1000" spc="-10" i="1">
                <a:latin typeface="Calibri"/>
                <a:cs typeface="Calibri"/>
              </a:rPr>
              <a:t>s</a:t>
            </a:r>
            <a:r>
              <a:rPr dirty="0" sz="1000" spc="-5" i="1">
                <a:latin typeface="Calibri"/>
                <a:cs typeface="Calibri"/>
              </a:rPr>
              <a:t>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5">
                <a:latin typeface="Calibri"/>
                <a:cs typeface="Calibri"/>
              </a:rPr>
              <a:t>Landscape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12</a:t>
            </a:fld>
          </a:p>
        </p:txBody>
      </p:sp>
      <p:sp>
        <p:nvSpPr>
          <p:cNvPr id="11" name="object 11"/>
          <p:cNvSpPr txBox="1"/>
          <p:nvPr/>
        </p:nvSpPr>
        <p:spPr>
          <a:xfrm>
            <a:off x="5114918" y="2948731"/>
            <a:ext cx="114998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Agapanthus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10" i="1">
                <a:latin typeface="Calibri"/>
                <a:cs typeface="Calibri"/>
              </a:rPr>
              <a:t>A</a:t>
            </a:r>
            <a:r>
              <a:rPr dirty="0" sz="1000" spc="-5" i="1">
                <a:latin typeface="Calibri"/>
                <a:cs typeface="Calibri"/>
              </a:rPr>
              <a:t>gapanthus</a:t>
            </a:r>
            <a:r>
              <a:rPr dirty="0" sz="1000" spc="-30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a</a:t>
            </a:r>
            <a:r>
              <a:rPr dirty="0" sz="1000" spc="-10" i="1">
                <a:latin typeface="Calibri"/>
                <a:cs typeface="Calibri"/>
              </a:rPr>
              <a:t>f</a:t>
            </a:r>
            <a:r>
              <a:rPr dirty="0" sz="1000" spc="-15" i="1">
                <a:latin typeface="Calibri"/>
                <a:cs typeface="Calibri"/>
              </a:rPr>
              <a:t>r</a:t>
            </a:r>
            <a:r>
              <a:rPr dirty="0" sz="1000" spc="-10" i="1">
                <a:latin typeface="Calibri"/>
                <a:cs typeface="Calibri"/>
              </a:rPr>
              <a:t>i</a:t>
            </a:r>
            <a:r>
              <a:rPr dirty="0" sz="1000" i="1">
                <a:latin typeface="Calibri"/>
                <a:cs typeface="Calibri"/>
              </a:rPr>
              <a:t>c</a:t>
            </a:r>
            <a:r>
              <a:rPr dirty="0" sz="1000" spc="-5" i="1">
                <a:latin typeface="Calibri"/>
                <a:cs typeface="Calibri"/>
              </a:rPr>
              <a:t>anus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26858" y="2962646"/>
            <a:ext cx="96583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Bulbine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10" i="1">
                <a:latin typeface="Calibri"/>
                <a:cs typeface="Calibri"/>
              </a:rPr>
              <a:t>B</a:t>
            </a:r>
            <a:r>
              <a:rPr dirty="0" sz="1000" spc="-5" i="1">
                <a:latin typeface="Calibri"/>
                <a:cs typeface="Calibri"/>
              </a:rPr>
              <a:t>u</a:t>
            </a:r>
            <a:r>
              <a:rPr dirty="0" sz="1000" spc="-10" i="1">
                <a:latin typeface="Calibri"/>
                <a:cs typeface="Calibri"/>
              </a:rPr>
              <a:t>l</a:t>
            </a:r>
            <a:r>
              <a:rPr dirty="0" sz="1000" spc="-5" i="1">
                <a:latin typeface="Calibri"/>
                <a:cs typeface="Calibri"/>
              </a:rPr>
              <a:t>b</a:t>
            </a:r>
            <a:r>
              <a:rPr dirty="0" sz="1000" spc="-10" i="1">
                <a:latin typeface="Calibri"/>
                <a:cs typeface="Calibri"/>
              </a:rPr>
              <a:t>i</a:t>
            </a:r>
            <a:r>
              <a:rPr dirty="0" sz="1000" spc="-5" i="1">
                <a:latin typeface="Calibri"/>
                <a:cs typeface="Calibri"/>
              </a:rPr>
              <a:t>ne</a:t>
            </a:r>
            <a:r>
              <a:rPr dirty="0" sz="1000" spc="-10" i="1">
                <a:latin typeface="Calibri"/>
                <a:cs typeface="Calibri"/>
              </a:rPr>
              <a:t> </a:t>
            </a:r>
            <a:r>
              <a:rPr dirty="0" sz="1000" spc="-10" i="1">
                <a:latin typeface="Calibri"/>
                <a:cs typeface="Calibri"/>
              </a:rPr>
              <a:t>f</a:t>
            </a:r>
            <a:r>
              <a:rPr dirty="0" sz="1000" spc="-15" i="1">
                <a:latin typeface="Calibri"/>
                <a:cs typeface="Calibri"/>
              </a:rPr>
              <a:t>r</a:t>
            </a:r>
            <a:r>
              <a:rPr dirty="0" sz="1000" spc="-5" i="1">
                <a:latin typeface="Calibri"/>
                <a:cs typeface="Calibri"/>
              </a:rPr>
              <a:t>ute</a:t>
            </a:r>
            <a:r>
              <a:rPr dirty="0" sz="1000" spc="-10" i="1">
                <a:latin typeface="Calibri"/>
                <a:cs typeface="Calibri"/>
              </a:rPr>
              <a:t>s</a:t>
            </a:r>
            <a:r>
              <a:rPr dirty="0" sz="1000" i="1">
                <a:latin typeface="Calibri"/>
                <a:cs typeface="Calibri"/>
              </a:rPr>
              <a:t>c</a:t>
            </a:r>
            <a:r>
              <a:rPr dirty="0" sz="1000" spc="-5" i="1">
                <a:latin typeface="Calibri"/>
                <a:cs typeface="Calibri"/>
              </a:rPr>
              <a:t>ens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815579" y="2948731"/>
            <a:ext cx="100965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Flax-Lily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10" i="1">
                <a:latin typeface="Calibri"/>
                <a:cs typeface="Calibri"/>
              </a:rPr>
              <a:t>Di</a:t>
            </a:r>
            <a:r>
              <a:rPr dirty="0" sz="1000" spc="-5" i="1">
                <a:latin typeface="Calibri"/>
                <a:cs typeface="Calibri"/>
              </a:rPr>
              <a:t>ane</a:t>
            </a:r>
            <a:r>
              <a:rPr dirty="0" sz="1000" spc="-10" i="1">
                <a:latin typeface="Calibri"/>
                <a:cs typeface="Calibri"/>
              </a:rPr>
              <a:t>ll</a:t>
            </a:r>
            <a:r>
              <a:rPr dirty="0" sz="1000" spc="-5" i="1">
                <a:latin typeface="Calibri"/>
                <a:cs typeface="Calibri"/>
              </a:rPr>
              <a:t>a</a:t>
            </a:r>
            <a:r>
              <a:rPr dirty="0" sz="1000" spc="-20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ta</a:t>
            </a:r>
            <a:r>
              <a:rPr dirty="0" sz="1000" spc="-10" i="1">
                <a:latin typeface="Calibri"/>
                <a:cs typeface="Calibri"/>
              </a:rPr>
              <a:t>s</a:t>
            </a:r>
            <a:r>
              <a:rPr dirty="0" sz="1000" spc="-5" i="1">
                <a:latin typeface="Calibri"/>
                <a:cs typeface="Calibri"/>
              </a:rPr>
              <a:t>man</a:t>
            </a:r>
            <a:r>
              <a:rPr dirty="0" sz="1000" spc="-10" i="1">
                <a:latin typeface="Calibri"/>
                <a:cs typeface="Calibri"/>
              </a:rPr>
              <a:t>i</a:t>
            </a:r>
            <a:r>
              <a:rPr dirty="0" sz="1000" i="1">
                <a:latin typeface="Calibri"/>
                <a:cs typeface="Calibri"/>
              </a:rPr>
              <a:t>c</a:t>
            </a:r>
            <a:r>
              <a:rPr dirty="0" sz="1000" spc="-5" i="1">
                <a:latin typeface="Calibri"/>
                <a:cs typeface="Calibri"/>
              </a:rPr>
              <a:t>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29525" y="5863740"/>
            <a:ext cx="931544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715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latin typeface="Calibri"/>
                <a:cs typeface="Calibri"/>
              </a:rPr>
              <a:t>D</a:t>
            </a:r>
            <a:r>
              <a:rPr dirty="0" sz="1000" spc="-5">
                <a:latin typeface="Calibri"/>
                <a:cs typeface="Calibri"/>
              </a:rPr>
              <a:t>une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</a:t>
            </a:r>
            <a:r>
              <a:rPr dirty="0" sz="1000" spc="-5">
                <a:latin typeface="Calibri"/>
                <a:cs typeface="Calibri"/>
              </a:rPr>
              <a:t>un</a:t>
            </a:r>
            <a:r>
              <a:rPr dirty="0" sz="1000" spc="-10">
                <a:latin typeface="Calibri"/>
                <a:cs typeface="Calibri"/>
              </a:rPr>
              <a:t>fl</a:t>
            </a:r>
            <a:r>
              <a:rPr dirty="0" sz="1000" spc="-5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wer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5" i="1">
                <a:latin typeface="Calibri"/>
                <a:cs typeface="Calibri"/>
              </a:rPr>
              <a:t>Hel</a:t>
            </a:r>
            <a:r>
              <a:rPr dirty="0" sz="1000" spc="-10" i="1">
                <a:latin typeface="Calibri"/>
                <a:cs typeface="Calibri"/>
              </a:rPr>
              <a:t>i</a:t>
            </a:r>
            <a:r>
              <a:rPr dirty="0" sz="1000" spc="-5" i="1">
                <a:latin typeface="Calibri"/>
                <a:cs typeface="Calibri"/>
              </a:rPr>
              <a:t>anthus</a:t>
            </a:r>
            <a:r>
              <a:rPr dirty="0" sz="1000" spc="-30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deb</a:t>
            </a:r>
            <a:r>
              <a:rPr dirty="0" sz="1000" spc="-10" i="1">
                <a:latin typeface="Calibri"/>
                <a:cs typeface="Calibri"/>
              </a:rPr>
              <a:t>ili</a:t>
            </a:r>
            <a:r>
              <a:rPr dirty="0" sz="1000" spc="-5" i="1">
                <a:latin typeface="Calibri"/>
                <a:cs typeface="Calibri"/>
              </a:rPr>
              <a:t>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66030" y="5863740"/>
            <a:ext cx="199834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Tri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Color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Asiatic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Jasmine</a:t>
            </a:r>
            <a:endParaRPr sz="1000">
              <a:latin typeface="Calibri"/>
              <a:cs typeface="Calibri"/>
            </a:endParaRPr>
          </a:p>
          <a:p>
            <a:pPr algn="r" marR="6350">
              <a:lnSpc>
                <a:spcPct val="100000"/>
              </a:lnSpc>
            </a:pPr>
            <a:r>
              <a:rPr dirty="0" sz="1000" spc="-5" i="1">
                <a:latin typeface="Calibri"/>
                <a:cs typeface="Calibri"/>
              </a:rPr>
              <a:t>Trachelospermum</a:t>
            </a:r>
            <a:r>
              <a:rPr dirty="0" sz="1000" spc="-50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asiaticum</a:t>
            </a:r>
            <a:r>
              <a:rPr dirty="0" sz="1000" spc="-35" i="1">
                <a:latin typeface="Calibri"/>
                <a:cs typeface="Calibri"/>
              </a:rPr>
              <a:t> </a:t>
            </a:r>
            <a:r>
              <a:rPr dirty="0" sz="1000" spc="-10" i="1">
                <a:latin typeface="Calibri"/>
                <a:cs typeface="Calibri"/>
              </a:rPr>
              <a:t>‘Tri</a:t>
            </a:r>
            <a:r>
              <a:rPr dirty="0" sz="1000" spc="-20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Color’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44055" y="5877654"/>
            <a:ext cx="1647189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latin typeface="Calibri"/>
                <a:cs typeface="Calibri"/>
              </a:rPr>
              <a:t>Bl</a:t>
            </a:r>
            <a:r>
              <a:rPr dirty="0" sz="1000" spc="-5">
                <a:latin typeface="Calibri"/>
                <a:cs typeface="Calibri"/>
              </a:rPr>
              <a:t>ue</a:t>
            </a:r>
            <a:r>
              <a:rPr dirty="0" sz="1000" spc="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Pa</a:t>
            </a:r>
            <a:r>
              <a:rPr dirty="0" sz="1000" spc="-10">
                <a:latin typeface="Calibri"/>
                <a:cs typeface="Calibri"/>
              </a:rPr>
              <a:t>c</a:t>
            </a:r>
            <a:r>
              <a:rPr dirty="0" sz="1000" spc="-5">
                <a:latin typeface="Calibri"/>
                <a:cs typeface="Calibri"/>
              </a:rPr>
              <a:t>i</a:t>
            </a:r>
            <a:r>
              <a:rPr dirty="0" sz="1000" spc="-10">
                <a:latin typeface="Calibri"/>
                <a:cs typeface="Calibri"/>
              </a:rPr>
              <a:t>fi</a:t>
            </a:r>
            <a:r>
              <a:rPr dirty="0" sz="1000" spc="-5">
                <a:latin typeface="Calibri"/>
                <a:cs typeface="Calibri"/>
              </a:rPr>
              <a:t>c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J</a:t>
            </a:r>
            <a:r>
              <a:rPr dirty="0" sz="1000" spc="-5">
                <a:latin typeface="Calibri"/>
                <a:cs typeface="Calibri"/>
              </a:rPr>
              <a:t>un</a:t>
            </a:r>
            <a:r>
              <a:rPr dirty="0" sz="1000" spc="-10">
                <a:latin typeface="Calibri"/>
                <a:cs typeface="Calibri"/>
              </a:rPr>
              <a:t>i</a:t>
            </a:r>
            <a:r>
              <a:rPr dirty="0" sz="1000" spc="-5">
                <a:latin typeface="Calibri"/>
                <a:cs typeface="Calibri"/>
              </a:rPr>
              <a:t>p</a:t>
            </a:r>
            <a:r>
              <a:rPr dirty="0" sz="1000" spc="-10">
                <a:latin typeface="Calibri"/>
                <a:cs typeface="Calibri"/>
              </a:rPr>
              <a:t>e</a:t>
            </a:r>
            <a:r>
              <a:rPr dirty="0" sz="1000" spc="-5">
                <a:latin typeface="Calibri"/>
                <a:cs typeface="Calibri"/>
              </a:rPr>
              <a:t>r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5" i="1">
                <a:latin typeface="Calibri"/>
                <a:cs typeface="Calibri"/>
              </a:rPr>
              <a:t>Juniperus</a:t>
            </a:r>
            <a:r>
              <a:rPr dirty="0" sz="1000" spc="-40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conferta</a:t>
            </a:r>
            <a:r>
              <a:rPr dirty="0" sz="1000" spc="-40" i="1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‘Blue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Pacific’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07555" y="5863740"/>
            <a:ext cx="111950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415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Dwarf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Morning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Glory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000" i="1">
                <a:latin typeface="Calibri"/>
                <a:cs typeface="Calibri"/>
              </a:rPr>
              <a:t>E</a:t>
            </a:r>
            <a:r>
              <a:rPr dirty="0" sz="1000" spc="-5" i="1">
                <a:latin typeface="Calibri"/>
                <a:cs typeface="Calibri"/>
              </a:rPr>
              <a:t>vo</a:t>
            </a:r>
            <a:r>
              <a:rPr dirty="0" sz="1000" spc="-10" i="1">
                <a:latin typeface="Calibri"/>
                <a:cs typeface="Calibri"/>
              </a:rPr>
              <a:t>l</a:t>
            </a:r>
            <a:r>
              <a:rPr dirty="0" sz="1000" spc="-5" i="1">
                <a:latin typeface="Calibri"/>
                <a:cs typeface="Calibri"/>
              </a:rPr>
              <a:t>vu</a:t>
            </a:r>
            <a:r>
              <a:rPr dirty="0" sz="1000" spc="-10" i="1">
                <a:latin typeface="Calibri"/>
                <a:cs typeface="Calibri"/>
              </a:rPr>
              <a:t>l</a:t>
            </a:r>
            <a:r>
              <a:rPr dirty="0" sz="1000" spc="-5" i="1">
                <a:latin typeface="Calibri"/>
                <a:cs typeface="Calibri"/>
              </a:rPr>
              <a:t>us</a:t>
            </a:r>
            <a:r>
              <a:rPr dirty="0" sz="1000" spc="-15" i="1">
                <a:latin typeface="Calibri"/>
                <a:cs typeface="Calibri"/>
              </a:rPr>
              <a:t> </a:t>
            </a:r>
            <a:r>
              <a:rPr dirty="0" sz="1000" spc="-5" i="1">
                <a:latin typeface="Calibri"/>
                <a:cs typeface="Calibri"/>
              </a:rPr>
              <a:t>g</a:t>
            </a:r>
            <a:r>
              <a:rPr dirty="0" sz="1000" spc="-10" i="1">
                <a:latin typeface="Calibri"/>
                <a:cs typeface="Calibri"/>
              </a:rPr>
              <a:t>l</a:t>
            </a:r>
            <a:r>
              <a:rPr dirty="0" sz="1000" spc="-5" i="1">
                <a:latin typeface="Calibri"/>
                <a:cs typeface="Calibri"/>
              </a:rPr>
              <a:t>ome</a:t>
            </a:r>
            <a:r>
              <a:rPr dirty="0" sz="1000" spc="-15" i="1">
                <a:latin typeface="Calibri"/>
                <a:cs typeface="Calibri"/>
              </a:rPr>
              <a:t>r</a:t>
            </a:r>
            <a:r>
              <a:rPr dirty="0" sz="1000" spc="-5" i="1">
                <a:latin typeface="Calibri"/>
                <a:cs typeface="Calibri"/>
              </a:rPr>
              <a:t>atus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271" y="961349"/>
            <a:ext cx="2430779" cy="1090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8479" y="1068324"/>
            <a:ext cx="3032759" cy="20223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98919" y="1080516"/>
            <a:ext cx="3235451" cy="14432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96145" y="1068324"/>
            <a:ext cx="2663950" cy="17754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9204" y="2695956"/>
            <a:ext cx="2057399" cy="280111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78479" y="3334511"/>
            <a:ext cx="3032759" cy="202234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01866" y="2752344"/>
            <a:ext cx="3232504" cy="144475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96143" y="3334511"/>
            <a:ext cx="2337815" cy="22478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46836" y="430447"/>
            <a:ext cx="20129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Calibri"/>
                <a:cs typeface="Calibri"/>
              </a:rPr>
              <a:t>Purchased</a:t>
            </a:r>
            <a:r>
              <a:rPr dirty="0" sz="2400" spc="-9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Signs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89298" y="430447"/>
            <a:ext cx="16668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Calibri"/>
                <a:cs typeface="Calibri"/>
              </a:rPr>
              <a:t>Existing</a:t>
            </a:r>
            <a:r>
              <a:rPr dirty="0" sz="2400" spc="-9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Signs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12331" y="431057"/>
            <a:ext cx="30060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Calibri"/>
                <a:cs typeface="Calibri"/>
              </a:rPr>
              <a:t>New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Street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Name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Detail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704601" y="430447"/>
            <a:ext cx="196278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/>
              <a:t>Site</a:t>
            </a:r>
            <a:r>
              <a:rPr dirty="0" sz="2400" spc="-60"/>
              <a:t> </a:t>
            </a:r>
            <a:r>
              <a:rPr dirty="0" sz="2400" spc="-5"/>
              <a:t>Furnishings</a:t>
            </a:r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2833116" y="984504"/>
            <a:ext cx="0" cy="4660900"/>
          </a:xfrm>
          <a:custGeom>
            <a:avLst/>
            <a:gdLst/>
            <a:ahLst/>
            <a:cxnLst/>
            <a:rect l="l" t="t" r="r" b="b"/>
            <a:pathLst>
              <a:path w="0" h="4660900">
                <a:moveTo>
                  <a:pt x="0" y="0"/>
                </a:moveTo>
                <a:lnTo>
                  <a:pt x="0" y="4660404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335267" y="984504"/>
            <a:ext cx="0" cy="4660900"/>
          </a:xfrm>
          <a:custGeom>
            <a:avLst/>
            <a:gdLst/>
            <a:ahLst/>
            <a:cxnLst/>
            <a:rect l="l" t="t" r="r" b="b"/>
            <a:pathLst>
              <a:path w="0" h="4660900">
                <a:moveTo>
                  <a:pt x="0" y="0"/>
                </a:moveTo>
                <a:lnTo>
                  <a:pt x="0" y="4660404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061447" y="972312"/>
            <a:ext cx="0" cy="4672965"/>
          </a:xfrm>
          <a:custGeom>
            <a:avLst/>
            <a:gdLst/>
            <a:ahLst/>
            <a:cxnLst/>
            <a:rect l="l" t="t" r="r" b="b"/>
            <a:pathLst>
              <a:path w="0" h="4672965">
                <a:moveTo>
                  <a:pt x="0" y="0"/>
                </a:moveTo>
                <a:lnTo>
                  <a:pt x="0" y="467271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15">
                <a:latin typeface="Calibri"/>
                <a:cs typeface="Calibri"/>
              </a:rPr>
              <a:t>Site</a:t>
            </a:r>
            <a:r>
              <a:rPr dirty="0" sz="320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Furnishings</a:t>
            </a:r>
            <a:r>
              <a:rPr dirty="0" sz="3200" spc="3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&amp;</a:t>
            </a:r>
            <a:r>
              <a:rPr dirty="0" sz="3200" spc="-1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Signs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125549" y="7265272"/>
            <a:ext cx="3213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15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" y="3553968"/>
            <a:ext cx="2506979" cy="22875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8167" y="3553968"/>
            <a:ext cx="2506979" cy="22875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45835" y="2708148"/>
            <a:ext cx="1327391" cy="31333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67555" y="967740"/>
            <a:ext cx="1304543" cy="22875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740" y="967740"/>
            <a:ext cx="3700271" cy="228752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43928" y="1880616"/>
            <a:ext cx="6190487" cy="396087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30">
                <a:latin typeface="Calibri"/>
                <a:cs typeface="Calibri"/>
              </a:rPr>
              <a:t>Gateway</a:t>
            </a:r>
            <a:r>
              <a:rPr dirty="0" sz="3200" spc="-25">
                <a:latin typeface="Calibri"/>
                <a:cs typeface="Calibri"/>
              </a:rPr>
              <a:t> </a:t>
            </a:r>
            <a:r>
              <a:rPr dirty="0" sz="3200" spc="-20">
                <a:latin typeface="Calibri"/>
                <a:cs typeface="Calibri"/>
              </a:rPr>
              <a:t>Feature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25549" y="7265272"/>
            <a:ext cx="3213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16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644" y="149352"/>
            <a:ext cx="1884680" cy="6012180"/>
            <a:chOff x="580644" y="149352"/>
            <a:chExt cx="1884680" cy="6012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44" y="153924"/>
              <a:ext cx="1520951" cy="60076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2068" y="4504213"/>
              <a:ext cx="1103141" cy="7832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6124" y="3783557"/>
              <a:ext cx="273490" cy="1170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6433" y="3112621"/>
              <a:ext cx="292633" cy="1192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6785" y="2324288"/>
              <a:ext cx="379716" cy="14923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0663" y="1617249"/>
              <a:ext cx="534900" cy="1724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0700" y="149352"/>
              <a:ext cx="310895" cy="323087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25851" y="361188"/>
            <a:ext cx="10434827" cy="559460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691612" y="6413803"/>
            <a:ext cx="9458325" cy="1016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Proposed</a:t>
            </a:r>
            <a:r>
              <a:rPr dirty="0" sz="3200" spc="-25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Improvements,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Keystone</a:t>
            </a:r>
            <a:r>
              <a:rPr dirty="0" sz="3200">
                <a:latin typeface="Calibri"/>
                <a:cs typeface="Calibri"/>
              </a:rPr>
              <a:t> Beach</a:t>
            </a:r>
            <a:r>
              <a:rPr dirty="0" sz="3200" spc="-5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to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20">
                <a:latin typeface="Calibri"/>
                <a:cs typeface="Calibri"/>
              </a:rPr>
              <a:t>Lakeview</a:t>
            </a:r>
            <a:r>
              <a:rPr dirty="0" sz="3200" spc="-10">
                <a:latin typeface="Calibri"/>
                <a:cs typeface="Calibri"/>
              </a:rPr>
              <a:t> </a:t>
            </a:r>
            <a:r>
              <a:rPr dirty="0" sz="3200" spc="-110">
                <a:latin typeface="Calibri"/>
                <a:cs typeface="Calibri"/>
              </a:rPr>
              <a:t>Dr.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25549" y="7239353"/>
            <a:ext cx="3213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17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644" y="149352"/>
            <a:ext cx="1767205" cy="6012180"/>
            <a:chOff x="580644" y="149352"/>
            <a:chExt cx="1767205" cy="6012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44" y="153924"/>
              <a:ext cx="1520951" cy="60076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06301" y="3970808"/>
              <a:ext cx="681990" cy="764540"/>
            </a:xfrm>
            <a:custGeom>
              <a:avLst/>
              <a:gdLst/>
              <a:ahLst/>
              <a:cxnLst/>
              <a:rect l="l" t="t" r="r" b="b"/>
              <a:pathLst>
                <a:path w="681989" h="764539">
                  <a:moveTo>
                    <a:pt x="0" y="110261"/>
                  </a:moveTo>
                  <a:lnTo>
                    <a:pt x="551053" y="0"/>
                  </a:lnTo>
                  <a:lnTo>
                    <a:pt x="681875" y="653834"/>
                  </a:lnTo>
                  <a:lnTo>
                    <a:pt x="130822" y="764095"/>
                  </a:lnTo>
                  <a:lnTo>
                    <a:pt x="0" y="11026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6124" y="3783557"/>
              <a:ext cx="273490" cy="1170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3315" y="4681561"/>
              <a:ext cx="423965" cy="1373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6433" y="3112621"/>
              <a:ext cx="292633" cy="1192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6785" y="2324288"/>
              <a:ext cx="379716" cy="1492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0663" y="1617249"/>
              <a:ext cx="534900" cy="1724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0700" y="149352"/>
              <a:ext cx="310895" cy="32308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558795" y="272796"/>
            <a:ext cx="10715625" cy="5747385"/>
            <a:chOff x="2558795" y="272796"/>
            <a:chExt cx="10715625" cy="5747385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8795" y="272796"/>
              <a:ext cx="10715231" cy="57470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6495" y="272796"/>
              <a:ext cx="1037831" cy="3809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659150" y="6450931"/>
            <a:ext cx="8216265" cy="9791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Proposed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Improvements,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20">
                <a:latin typeface="Calibri"/>
                <a:cs typeface="Calibri"/>
              </a:rPr>
              <a:t>Lakeview</a:t>
            </a:r>
            <a:r>
              <a:rPr dirty="0" sz="3200">
                <a:latin typeface="Calibri"/>
                <a:cs typeface="Calibri"/>
              </a:rPr>
              <a:t> </a:t>
            </a:r>
            <a:r>
              <a:rPr dirty="0" sz="3200" spc="-110">
                <a:latin typeface="Calibri"/>
                <a:cs typeface="Calibri"/>
              </a:rPr>
              <a:t>Dr.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to</a:t>
            </a:r>
            <a:r>
              <a:rPr dirty="0" sz="3200" spc="1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City</a:t>
            </a:r>
            <a:r>
              <a:rPr dirty="0" sz="3200" spc="2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Hall</a:t>
            </a:r>
            <a:endParaRPr sz="32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50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111956" y="7265272"/>
            <a:ext cx="3213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18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644" y="149352"/>
            <a:ext cx="1637664" cy="6012180"/>
            <a:chOff x="580644" y="149352"/>
            <a:chExt cx="1637664" cy="6012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44" y="153924"/>
              <a:ext cx="1520951" cy="60076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83422" y="3488908"/>
              <a:ext cx="672465" cy="756920"/>
            </a:xfrm>
            <a:custGeom>
              <a:avLst/>
              <a:gdLst/>
              <a:ahLst/>
              <a:cxnLst/>
              <a:rect l="l" t="t" r="r" b="b"/>
              <a:pathLst>
                <a:path w="672464" h="756920">
                  <a:moveTo>
                    <a:pt x="0" y="100368"/>
                  </a:moveTo>
                  <a:lnTo>
                    <a:pt x="552945" y="0"/>
                  </a:lnTo>
                  <a:lnTo>
                    <a:pt x="672033" y="656069"/>
                  </a:lnTo>
                  <a:lnTo>
                    <a:pt x="119087" y="756437"/>
                  </a:lnTo>
                  <a:lnTo>
                    <a:pt x="0" y="100368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3831" y="4727293"/>
              <a:ext cx="423965" cy="137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3377" y="3745151"/>
              <a:ext cx="273490" cy="1170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6433" y="3112621"/>
              <a:ext cx="292633" cy="1192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6785" y="2324288"/>
              <a:ext cx="379716" cy="1492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0663" y="1617249"/>
              <a:ext cx="534900" cy="1724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0700" y="149352"/>
              <a:ext cx="310895" cy="32308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429255" y="233184"/>
            <a:ext cx="10833100" cy="5817235"/>
            <a:chOff x="2429255" y="233184"/>
            <a:chExt cx="10833100" cy="5817235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29255" y="242316"/>
              <a:ext cx="10832591" cy="58079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92495" y="233184"/>
              <a:ext cx="1037843" cy="38098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659150" y="6419400"/>
            <a:ext cx="8491220" cy="1010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Proposed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Improvements,</a:t>
            </a:r>
            <a:r>
              <a:rPr dirty="0" sz="3200" spc="2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City</a:t>
            </a:r>
            <a:r>
              <a:rPr dirty="0" sz="3200" spc="3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Hall</a:t>
            </a:r>
            <a:r>
              <a:rPr dirty="0" sz="3200" spc="35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to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past</a:t>
            </a:r>
            <a:r>
              <a:rPr dirty="0" sz="3200" spc="1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Oriole</a:t>
            </a:r>
            <a:r>
              <a:rPr dirty="0" sz="320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St.</a:t>
            </a:r>
            <a:endParaRPr sz="32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75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070831" y="7265272"/>
            <a:ext cx="3213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19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6529" y="6339245"/>
            <a:ext cx="706120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25">
                <a:latin typeface="Calibri"/>
                <a:cs typeface="Calibri"/>
              </a:rPr>
              <a:t>FDOT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SR21/</a:t>
            </a:r>
            <a:r>
              <a:rPr dirty="0" sz="3200" spc="1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Lawrence</a:t>
            </a:r>
            <a:r>
              <a:rPr dirty="0" sz="3200" spc="-15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Blvd.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Improvements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48066" y="536501"/>
            <a:ext cx="3336925" cy="4222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5"/>
              <a:t>FDOT</a:t>
            </a:r>
            <a:r>
              <a:rPr dirty="0" sz="2600" spc="-45"/>
              <a:t> </a:t>
            </a:r>
            <a:r>
              <a:rPr dirty="0" sz="2600"/>
              <a:t>Summary</a:t>
            </a:r>
            <a:r>
              <a:rPr dirty="0" sz="2600" spc="-25"/>
              <a:t> </a:t>
            </a:r>
            <a:r>
              <a:rPr dirty="0" sz="2600" spc="-5"/>
              <a:t>of</a:t>
            </a:r>
            <a:r>
              <a:rPr dirty="0" sz="2600" spc="-25"/>
              <a:t> Work:</a:t>
            </a:r>
            <a:endParaRPr sz="2600"/>
          </a:p>
        </p:txBody>
      </p:sp>
      <p:sp>
        <p:nvSpPr>
          <p:cNvPr id="4" name="object 4"/>
          <p:cNvSpPr txBox="1"/>
          <p:nvPr/>
        </p:nvSpPr>
        <p:spPr>
          <a:xfrm>
            <a:off x="9648066" y="995225"/>
            <a:ext cx="3294379" cy="417512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300"/>
              </a:spcBef>
              <a:buChar char="-"/>
              <a:tabLst>
                <a:tab pos="299085" algn="l"/>
                <a:tab pos="299720" algn="l"/>
              </a:tabLst>
            </a:pPr>
            <a:r>
              <a:rPr dirty="0" sz="2400">
                <a:latin typeface="Calibri"/>
                <a:cs typeface="Calibri"/>
              </a:rPr>
              <a:t>Mill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and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resurface</a:t>
            </a:r>
            <a:endParaRPr sz="2400">
              <a:latin typeface="Calibri"/>
              <a:cs typeface="Calibri"/>
            </a:endParaRPr>
          </a:p>
          <a:p>
            <a:pPr marL="299085" marR="347980" indent="-287020">
              <a:lnSpc>
                <a:spcPct val="100000"/>
              </a:lnSpc>
              <a:spcBef>
                <a:spcPts val="1200"/>
              </a:spcBef>
              <a:buChar char="-"/>
              <a:tabLst>
                <a:tab pos="299085" algn="l"/>
                <a:tab pos="299720" algn="l"/>
              </a:tabLst>
            </a:pPr>
            <a:r>
              <a:rPr dirty="0" sz="2400" spc="-15">
                <a:latin typeface="Calibri"/>
                <a:cs typeface="Calibri"/>
              </a:rPr>
              <a:t>Improve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safety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of </a:t>
            </a:r>
            <a:r>
              <a:rPr dirty="0" sz="2400" spc="-5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roadway </a:t>
            </a:r>
            <a:r>
              <a:rPr dirty="0" sz="2400" spc="-5">
                <a:latin typeface="Calibri"/>
                <a:cs typeface="Calibri"/>
              </a:rPr>
              <a:t>by…</a:t>
            </a:r>
            <a:endParaRPr sz="2400">
              <a:latin typeface="Calibri"/>
              <a:cs typeface="Calibri"/>
            </a:endParaRPr>
          </a:p>
          <a:p>
            <a:pPr lvl="1" marL="756285" marR="502920" indent="-28702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>
                <a:latin typeface="Calibri"/>
                <a:cs typeface="Calibri"/>
              </a:rPr>
              <a:t>widening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paved </a:t>
            </a:r>
            <a:r>
              <a:rPr dirty="0" sz="2000" spc="-434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shoulders</a:t>
            </a:r>
            <a:endParaRPr sz="2000">
              <a:latin typeface="Calibri"/>
              <a:cs typeface="Calibri"/>
            </a:endParaRPr>
          </a:p>
          <a:p>
            <a:pPr lvl="1" marL="756285" indent="-28765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0">
                <a:latin typeface="Calibri"/>
                <a:cs typeface="Calibri"/>
              </a:rPr>
              <a:t>improving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lighting</a:t>
            </a:r>
            <a:endParaRPr sz="2000">
              <a:latin typeface="Calibri"/>
              <a:cs typeface="Calibri"/>
            </a:endParaRPr>
          </a:p>
          <a:p>
            <a:pPr lvl="1" marL="756285" marR="99060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>
                <a:latin typeface="Calibri"/>
                <a:cs typeface="Calibri"/>
              </a:rPr>
              <a:t>adding </a:t>
            </a:r>
            <a:r>
              <a:rPr dirty="0" sz="2000" spc="-5">
                <a:latin typeface="Calibri"/>
                <a:cs typeface="Calibri"/>
              </a:rPr>
              <a:t>mid-block 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crossings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bulb-outs</a:t>
            </a:r>
            <a:endParaRPr sz="2000">
              <a:latin typeface="Calibri"/>
              <a:cs typeface="Calibri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>
                <a:latin typeface="Calibri"/>
                <a:cs typeface="Calibri"/>
              </a:rPr>
              <a:t>signal </a:t>
            </a:r>
            <a:r>
              <a:rPr dirty="0" sz="2000">
                <a:latin typeface="Calibri"/>
                <a:cs typeface="Calibri"/>
              </a:rPr>
              <a:t>and </a:t>
            </a:r>
            <a:r>
              <a:rPr dirty="0" sz="2000" spc="-5">
                <a:latin typeface="Calibri"/>
                <a:cs typeface="Calibri"/>
              </a:rPr>
              <a:t>pedestrian 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improvements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at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 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intersection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with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SR-100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808" y="115824"/>
            <a:ext cx="9241535" cy="608685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691612" y="6964950"/>
            <a:ext cx="5504815" cy="464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129259" y="7265272"/>
            <a:ext cx="20510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2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644" y="149352"/>
            <a:ext cx="1884680" cy="6012180"/>
            <a:chOff x="580644" y="149352"/>
            <a:chExt cx="1884680" cy="6012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44" y="153924"/>
              <a:ext cx="1520951" cy="60076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8174" y="2850733"/>
              <a:ext cx="672465" cy="756920"/>
            </a:xfrm>
            <a:custGeom>
              <a:avLst/>
              <a:gdLst/>
              <a:ahLst/>
              <a:cxnLst/>
              <a:rect l="l" t="t" r="r" b="b"/>
              <a:pathLst>
                <a:path w="672464" h="756920">
                  <a:moveTo>
                    <a:pt x="0" y="100368"/>
                  </a:moveTo>
                  <a:lnTo>
                    <a:pt x="552945" y="0"/>
                  </a:lnTo>
                  <a:lnTo>
                    <a:pt x="672033" y="656069"/>
                  </a:lnTo>
                  <a:lnTo>
                    <a:pt x="119087" y="756437"/>
                  </a:lnTo>
                  <a:lnTo>
                    <a:pt x="0" y="100368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1244" y="4689021"/>
              <a:ext cx="423965" cy="137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5240" y="3107052"/>
              <a:ext cx="292633" cy="1192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6124" y="3783557"/>
              <a:ext cx="273490" cy="1170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6785" y="2324288"/>
              <a:ext cx="379716" cy="1492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0663" y="1617249"/>
              <a:ext cx="534900" cy="1724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0700" y="149352"/>
              <a:ext cx="310895" cy="32308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552700" y="295656"/>
            <a:ext cx="10643870" cy="5715000"/>
            <a:chOff x="2552700" y="295656"/>
            <a:chExt cx="10643870" cy="571500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2700" y="304800"/>
              <a:ext cx="10643614" cy="57058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80004" y="295656"/>
              <a:ext cx="1037843" cy="3809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659150" y="6458614"/>
            <a:ext cx="8202295" cy="971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Proposed</a:t>
            </a:r>
            <a:r>
              <a:rPr dirty="0" sz="3200" spc="-15">
                <a:latin typeface="Calibri"/>
                <a:cs typeface="Calibri"/>
              </a:rPr>
              <a:t> Improvements,</a:t>
            </a:r>
            <a:r>
              <a:rPr dirty="0" sz="3200" spc="2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Oriole</a:t>
            </a:r>
            <a:r>
              <a:rPr dirty="0" sz="320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St.</a:t>
            </a:r>
            <a:r>
              <a:rPr dirty="0" sz="3200" spc="25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to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Sylvan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55">
                <a:latin typeface="Calibri"/>
                <a:cs typeface="Calibri"/>
              </a:rPr>
              <a:t>Way</a:t>
            </a:r>
            <a:endParaRPr sz="32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4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20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644" y="149352"/>
            <a:ext cx="1884680" cy="6012180"/>
            <a:chOff x="580644" y="149352"/>
            <a:chExt cx="1884680" cy="6012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44" y="153924"/>
              <a:ext cx="1520951" cy="60076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5150" y="2401468"/>
              <a:ext cx="672465" cy="756920"/>
            </a:xfrm>
            <a:custGeom>
              <a:avLst/>
              <a:gdLst/>
              <a:ahLst/>
              <a:cxnLst/>
              <a:rect l="l" t="t" r="r" b="b"/>
              <a:pathLst>
                <a:path w="672464" h="756919">
                  <a:moveTo>
                    <a:pt x="0" y="100368"/>
                  </a:moveTo>
                  <a:lnTo>
                    <a:pt x="552945" y="0"/>
                  </a:lnTo>
                  <a:lnTo>
                    <a:pt x="672033" y="656069"/>
                  </a:lnTo>
                  <a:lnTo>
                    <a:pt x="119087" y="756437"/>
                  </a:lnTo>
                  <a:lnTo>
                    <a:pt x="0" y="100368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1244" y="4689021"/>
              <a:ext cx="423965" cy="137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6433" y="3112621"/>
              <a:ext cx="292633" cy="1192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6124" y="3783557"/>
              <a:ext cx="273490" cy="1170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0663" y="1617249"/>
              <a:ext cx="534900" cy="1724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7271" y="2297550"/>
              <a:ext cx="379716" cy="1492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0700" y="149352"/>
              <a:ext cx="310895" cy="32308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545079" y="303276"/>
            <a:ext cx="10645140" cy="5709285"/>
            <a:chOff x="2545079" y="303276"/>
            <a:chExt cx="10645140" cy="5709285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45079" y="303276"/>
              <a:ext cx="10645139" cy="57089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26367" y="5622036"/>
              <a:ext cx="1037843" cy="3809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664480" y="6436230"/>
            <a:ext cx="8543925" cy="993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Proposed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Improvements,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Sylvan</a:t>
            </a:r>
            <a:r>
              <a:rPr dirty="0" sz="3200" spc="10">
                <a:latin typeface="Calibri"/>
                <a:cs typeface="Calibri"/>
              </a:rPr>
              <a:t> </a:t>
            </a:r>
            <a:r>
              <a:rPr dirty="0" sz="3200" spc="-55">
                <a:latin typeface="Calibri"/>
                <a:cs typeface="Calibri"/>
              </a:rPr>
              <a:t>Way</a:t>
            </a:r>
            <a:r>
              <a:rPr dirty="0" sz="320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to</a:t>
            </a:r>
            <a:r>
              <a:rPr dirty="0" sz="3200" spc="1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Cardinal</a:t>
            </a:r>
            <a:r>
              <a:rPr dirty="0" sz="3200" spc="4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St.</a:t>
            </a:r>
            <a:endParaRPr sz="3200">
              <a:latin typeface="Calibri"/>
              <a:cs typeface="Calibri"/>
            </a:endParaRPr>
          </a:p>
          <a:p>
            <a:pPr marL="39370">
              <a:lnSpc>
                <a:spcPct val="100000"/>
              </a:lnSpc>
              <a:spcBef>
                <a:spcPts val="620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39370">
              <a:lnSpc>
                <a:spcPct val="100000"/>
              </a:lnSpc>
              <a:spcBef>
                <a:spcPts val="60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21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644" y="149352"/>
            <a:ext cx="1884680" cy="6012180"/>
            <a:chOff x="580644" y="149352"/>
            <a:chExt cx="1884680" cy="6012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44" y="153924"/>
              <a:ext cx="1520951" cy="60076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35772" y="1812509"/>
              <a:ext cx="672465" cy="756920"/>
            </a:xfrm>
            <a:custGeom>
              <a:avLst/>
              <a:gdLst/>
              <a:ahLst/>
              <a:cxnLst/>
              <a:rect l="l" t="t" r="r" b="b"/>
              <a:pathLst>
                <a:path w="672465" h="756919">
                  <a:moveTo>
                    <a:pt x="0" y="100368"/>
                  </a:moveTo>
                  <a:lnTo>
                    <a:pt x="552945" y="0"/>
                  </a:lnTo>
                  <a:lnTo>
                    <a:pt x="672033" y="656069"/>
                  </a:lnTo>
                  <a:lnTo>
                    <a:pt x="119087" y="756437"/>
                  </a:lnTo>
                  <a:lnTo>
                    <a:pt x="0" y="100368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1244" y="4689021"/>
              <a:ext cx="423965" cy="137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6124" y="3783557"/>
              <a:ext cx="273490" cy="1170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6433" y="3112621"/>
              <a:ext cx="292633" cy="1192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0160" y="1586432"/>
              <a:ext cx="534900" cy="1724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7272" y="2293471"/>
              <a:ext cx="379716" cy="1492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0700" y="149352"/>
              <a:ext cx="310895" cy="32308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545079" y="265176"/>
            <a:ext cx="10659110" cy="5750560"/>
            <a:chOff x="2545079" y="265176"/>
            <a:chExt cx="10659110" cy="575056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45079" y="300228"/>
              <a:ext cx="10658843" cy="57149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46920" y="265176"/>
              <a:ext cx="1037842" cy="3809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659150" y="6450609"/>
            <a:ext cx="9923780" cy="9791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Proposed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Improvements,</a:t>
            </a:r>
            <a:r>
              <a:rPr dirty="0" sz="3200" spc="2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Cardinal</a:t>
            </a:r>
            <a:r>
              <a:rPr dirty="0" sz="3200" spc="4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St.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to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near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Nightingale</a:t>
            </a:r>
            <a:r>
              <a:rPr dirty="0" sz="3200" spc="2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St.</a:t>
            </a:r>
            <a:endParaRPr sz="32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509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22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644" y="149352"/>
            <a:ext cx="1652270" cy="6012180"/>
            <a:chOff x="580644" y="149352"/>
            <a:chExt cx="1652270" cy="6012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44" y="153924"/>
              <a:ext cx="1520951" cy="60076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9572" y="1269583"/>
              <a:ext cx="672465" cy="756920"/>
            </a:xfrm>
            <a:custGeom>
              <a:avLst/>
              <a:gdLst/>
              <a:ahLst/>
              <a:cxnLst/>
              <a:rect l="l" t="t" r="r" b="b"/>
              <a:pathLst>
                <a:path w="672465" h="756919">
                  <a:moveTo>
                    <a:pt x="0" y="100368"/>
                  </a:moveTo>
                  <a:lnTo>
                    <a:pt x="552945" y="0"/>
                  </a:lnTo>
                  <a:lnTo>
                    <a:pt x="672033" y="656069"/>
                  </a:lnTo>
                  <a:lnTo>
                    <a:pt x="119087" y="756437"/>
                  </a:lnTo>
                  <a:lnTo>
                    <a:pt x="0" y="100368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8702" y="4689023"/>
              <a:ext cx="423965" cy="137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6124" y="3783557"/>
              <a:ext cx="273490" cy="1170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6433" y="3112621"/>
              <a:ext cx="292633" cy="1192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6785" y="2324288"/>
              <a:ext cx="379716" cy="1492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0159" y="1601683"/>
              <a:ext cx="534900" cy="1724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0700" y="149352"/>
              <a:ext cx="310895" cy="32308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558795" y="265176"/>
            <a:ext cx="10652760" cy="5748655"/>
            <a:chOff x="2558795" y="265176"/>
            <a:chExt cx="10652760" cy="5748655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8795" y="301752"/>
              <a:ext cx="10652758" cy="57119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94247" y="265176"/>
              <a:ext cx="1037843" cy="3809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659150" y="6460822"/>
            <a:ext cx="8736330" cy="969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Proposed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Improvements,</a:t>
            </a:r>
            <a:r>
              <a:rPr dirty="0" sz="3200" spc="2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Nightingale</a:t>
            </a:r>
            <a:r>
              <a:rPr dirty="0" sz="3200" spc="3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St.</a:t>
            </a:r>
            <a:r>
              <a:rPr dirty="0" sz="3200" spc="2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to</a:t>
            </a:r>
            <a:r>
              <a:rPr dirty="0" sz="3200" spc="1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Midblock</a:t>
            </a:r>
            <a:endParaRPr sz="32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430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106093" y="7265272"/>
            <a:ext cx="3213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23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644" y="149352"/>
            <a:ext cx="1652270" cy="6012180"/>
            <a:chOff x="580644" y="149352"/>
            <a:chExt cx="1652270" cy="6012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44" y="153924"/>
              <a:ext cx="1520951" cy="60076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3372" y="641270"/>
              <a:ext cx="672465" cy="756920"/>
            </a:xfrm>
            <a:custGeom>
              <a:avLst/>
              <a:gdLst/>
              <a:ahLst/>
              <a:cxnLst/>
              <a:rect l="l" t="t" r="r" b="b"/>
              <a:pathLst>
                <a:path w="672465" h="756919">
                  <a:moveTo>
                    <a:pt x="0" y="100368"/>
                  </a:moveTo>
                  <a:lnTo>
                    <a:pt x="552945" y="0"/>
                  </a:lnTo>
                  <a:lnTo>
                    <a:pt x="672033" y="656069"/>
                  </a:lnTo>
                  <a:lnTo>
                    <a:pt x="119087" y="756437"/>
                  </a:lnTo>
                  <a:lnTo>
                    <a:pt x="0" y="100368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0700" y="149352"/>
              <a:ext cx="310895" cy="3230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8702" y="4689023"/>
              <a:ext cx="423965" cy="1373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6124" y="3783557"/>
              <a:ext cx="273490" cy="1170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6433" y="3112621"/>
              <a:ext cx="292633" cy="1192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6785" y="2324288"/>
              <a:ext cx="379716" cy="1492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0159" y="1601683"/>
              <a:ext cx="534900" cy="17242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537460" y="184404"/>
            <a:ext cx="10617835" cy="5820410"/>
            <a:chOff x="2537460" y="184404"/>
            <a:chExt cx="10617835" cy="582041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37460" y="310896"/>
              <a:ext cx="10617706" cy="56936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03536" y="184404"/>
              <a:ext cx="1039367" cy="3809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659150" y="6451675"/>
            <a:ext cx="7459345" cy="9785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Proposed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Improvements,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Midblock</a:t>
            </a:r>
            <a:r>
              <a:rPr dirty="0" sz="3200" spc="2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to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SR </a:t>
            </a:r>
            <a:r>
              <a:rPr dirty="0" sz="3200" spc="-5">
                <a:latin typeface="Calibri"/>
                <a:cs typeface="Calibri"/>
              </a:rPr>
              <a:t>100</a:t>
            </a:r>
            <a:endParaRPr sz="32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500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125549" y="7265272"/>
            <a:ext cx="3213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24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7904" y="220980"/>
            <a:ext cx="10404346" cy="585063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91612" y="6447454"/>
            <a:ext cx="9037955" cy="9823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685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Proposed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Improvements,</a:t>
            </a:r>
            <a:r>
              <a:rPr dirty="0" sz="3200" spc="2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Nightingale</a:t>
            </a:r>
            <a:r>
              <a:rPr dirty="0" sz="3200" spc="4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St.</a:t>
            </a:r>
            <a:r>
              <a:rPr dirty="0" sz="3200" spc="2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looking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North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25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7715" y="211835"/>
            <a:ext cx="10363198" cy="58277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91612" y="6447454"/>
            <a:ext cx="9037955" cy="9823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685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Proposed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Improvements,</a:t>
            </a:r>
            <a:r>
              <a:rPr dirty="0" sz="3200" spc="2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Nightingale</a:t>
            </a:r>
            <a:r>
              <a:rPr dirty="0" sz="3200" spc="4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St.</a:t>
            </a:r>
            <a:r>
              <a:rPr dirty="0" sz="3200" spc="2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looking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North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25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4648" y="1452372"/>
            <a:ext cx="6704075" cy="28270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5"/>
              <a:t>Next</a:t>
            </a:r>
            <a:r>
              <a:rPr dirty="0" spc="-100"/>
              <a:t> </a:t>
            </a:r>
            <a:r>
              <a:rPr dirty="0" spc="-15"/>
              <a:t>Steps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77165" rIns="0" bIns="0" rtlCol="0" vert="horz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395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pc="-20"/>
              <a:t>Refine</a:t>
            </a:r>
            <a:r>
              <a:rPr dirty="0" spc="-10"/>
              <a:t> design</a:t>
            </a:r>
            <a:r>
              <a:rPr dirty="0" spc="10"/>
              <a:t> </a:t>
            </a:r>
            <a:r>
              <a:rPr dirty="0" spc="-5"/>
              <a:t>per</a:t>
            </a:r>
            <a:r>
              <a:rPr dirty="0"/>
              <a:t> </a:t>
            </a:r>
            <a:r>
              <a:rPr dirty="0" spc="-10"/>
              <a:t>input</a:t>
            </a:r>
          </a:p>
          <a:p>
            <a:pPr marL="584200" indent="-571500">
              <a:lnSpc>
                <a:spcPct val="100000"/>
              </a:lnSpc>
              <a:spcBef>
                <a:spcPts val="1295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pc="-10"/>
              <a:t>Identify</a:t>
            </a:r>
            <a:r>
              <a:rPr dirty="0" spc="-5"/>
              <a:t> </a:t>
            </a:r>
            <a:r>
              <a:rPr dirty="0" spc="-10"/>
              <a:t>funding</a:t>
            </a:r>
            <a:r>
              <a:rPr dirty="0" spc="20"/>
              <a:t> </a:t>
            </a:r>
            <a:r>
              <a:rPr dirty="0" spc="-10"/>
              <a:t>sources</a:t>
            </a:r>
          </a:p>
          <a:p>
            <a:pPr marL="584200" indent="-571500">
              <a:lnSpc>
                <a:spcPct val="100000"/>
              </a:lnSpc>
              <a:spcBef>
                <a:spcPts val="1295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pc="-15"/>
              <a:t>Define</a:t>
            </a:r>
            <a:r>
              <a:rPr dirty="0" spc="10"/>
              <a:t> </a:t>
            </a:r>
            <a:r>
              <a:rPr dirty="0" spc="-5"/>
              <a:t>Phase</a:t>
            </a:r>
            <a:r>
              <a:rPr dirty="0" spc="25"/>
              <a:t> </a:t>
            </a:r>
            <a:r>
              <a:rPr dirty="0" spc="-5"/>
              <a:t>1 per</a:t>
            </a:r>
            <a:r>
              <a:rPr dirty="0" spc="10"/>
              <a:t> </a:t>
            </a:r>
            <a:r>
              <a:rPr dirty="0" spc="-10"/>
              <a:t>priority</a:t>
            </a:r>
            <a:r>
              <a:rPr dirty="0" spc="20"/>
              <a:t> </a:t>
            </a:r>
            <a:r>
              <a:rPr dirty="0" spc="-5"/>
              <a:t>and</a:t>
            </a:r>
            <a:r>
              <a:rPr dirty="0" spc="15"/>
              <a:t> </a:t>
            </a:r>
            <a:r>
              <a:rPr dirty="0" spc="-15"/>
              <a:t>budget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10700" y="4690871"/>
            <a:ext cx="3014471" cy="117652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735306" y="4811204"/>
            <a:ext cx="2365375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1">
                <a:latin typeface="Calibri"/>
                <a:cs typeface="Calibri"/>
              </a:rPr>
              <a:t>Thank</a:t>
            </a:r>
            <a:r>
              <a:rPr dirty="0" sz="4400" spc="-90" i="1">
                <a:latin typeface="Calibri"/>
                <a:cs typeface="Calibri"/>
              </a:rPr>
              <a:t> </a:t>
            </a:r>
            <a:r>
              <a:rPr dirty="0" sz="4400" spc="-5" i="1">
                <a:latin typeface="Calibri"/>
                <a:cs typeface="Calibri"/>
              </a:rPr>
              <a:t>you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91612" y="6447454"/>
            <a:ext cx="5504815" cy="9823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685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Proposed</a:t>
            </a:r>
            <a:r>
              <a:rPr dirty="0" sz="3200" spc="-35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Improvements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27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41307" y="406908"/>
            <a:ext cx="1583434" cy="9631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04187" y="503415"/>
            <a:ext cx="105791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/>
              <a:t>Go</a:t>
            </a:r>
            <a:r>
              <a:rPr dirty="0" sz="3600"/>
              <a:t>als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76359" y="1190244"/>
            <a:ext cx="4354067" cy="44135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149627" y="1256920"/>
            <a:ext cx="3919220" cy="4139565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355600" marR="5080" indent="-342900">
              <a:lnSpc>
                <a:spcPts val="2650"/>
              </a:lnSpc>
              <a:spcBef>
                <a:spcPts val="58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dirty="0" sz="2600" spc="-15">
                <a:latin typeface="Calibri"/>
                <a:cs typeface="Calibri"/>
              </a:rPr>
              <a:t>Create </a:t>
            </a:r>
            <a:r>
              <a:rPr dirty="0" sz="2600">
                <a:latin typeface="Calibri"/>
                <a:cs typeface="Calibri"/>
              </a:rPr>
              <a:t>a </a:t>
            </a:r>
            <a:r>
              <a:rPr dirty="0" sz="2600" spc="-15">
                <a:latin typeface="Calibri"/>
                <a:cs typeface="Calibri"/>
              </a:rPr>
              <a:t>safe, </a:t>
            </a:r>
            <a:r>
              <a:rPr dirty="0" sz="2600" spc="-10">
                <a:latin typeface="Calibri"/>
                <a:cs typeface="Calibri"/>
              </a:rPr>
              <a:t>walkable, 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and </a:t>
            </a:r>
            <a:r>
              <a:rPr dirty="0" sz="2600" spc="-10">
                <a:latin typeface="Calibri"/>
                <a:cs typeface="Calibri"/>
              </a:rPr>
              <a:t>welcoming </a:t>
            </a:r>
            <a:r>
              <a:rPr dirty="0" sz="2600" spc="-15">
                <a:latin typeface="Calibri"/>
                <a:cs typeface="Calibri"/>
              </a:rPr>
              <a:t>downtown </a:t>
            </a:r>
            <a:r>
              <a:rPr dirty="0" sz="2600" spc="-575">
                <a:latin typeface="Calibri"/>
                <a:cs typeface="Calibri"/>
              </a:rPr>
              <a:t> </a:t>
            </a:r>
            <a:r>
              <a:rPr dirty="0" sz="2600" spc="-25">
                <a:latin typeface="Calibri"/>
                <a:cs typeface="Calibri"/>
              </a:rPr>
              <a:t>for </a:t>
            </a:r>
            <a:r>
              <a:rPr dirty="0" sz="2600" spc="-5">
                <a:latin typeface="Calibri"/>
                <a:cs typeface="Calibri"/>
              </a:rPr>
              <a:t>both pedestrians </a:t>
            </a:r>
            <a:r>
              <a:rPr dirty="0" sz="2600">
                <a:latin typeface="Calibri"/>
                <a:cs typeface="Calibri"/>
              </a:rPr>
              <a:t>and 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drivers</a:t>
            </a:r>
            <a:endParaRPr sz="2600">
              <a:latin typeface="Calibri"/>
              <a:cs typeface="Calibri"/>
            </a:endParaRPr>
          </a:p>
          <a:p>
            <a:pPr marL="355600" marR="1230630" indent="-343535">
              <a:lnSpc>
                <a:spcPts val="2650"/>
              </a:lnSpc>
              <a:spcBef>
                <a:spcPts val="180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dirty="0" sz="2600" spc="-5">
                <a:latin typeface="Calibri"/>
                <a:cs typeface="Calibri"/>
              </a:rPr>
              <a:t>Enhance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views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to </a:t>
            </a:r>
            <a:r>
              <a:rPr dirty="0" sz="2600" spc="-57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businesses</a:t>
            </a:r>
            <a:endParaRPr sz="2600">
              <a:latin typeface="Calibri"/>
              <a:cs typeface="Calibri"/>
            </a:endParaRPr>
          </a:p>
          <a:p>
            <a:pPr marL="355600" marR="459740" indent="-343535">
              <a:lnSpc>
                <a:spcPts val="2650"/>
              </a:lnSpc>
              <a:spcBef>
                <a:spcPts val="180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dirty="0" sz="2600" spc="-5">
                <a:latin typeface="Calibri"/>
                <a:cs typeface="Calibri"/>
              </a:rPr>
              <a:t>Maintain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clear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views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at </a:t>
            </a:r>
            <a:r>
              <a:rPr dirty="0" sz="2600" spc="-57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intersections</a:t>
            </a:r>
            <a:endParaRPr sz="2600">
              <a:latin typeface="Calibri"/>
              <a:cs typeface="Calibri"/>
            </a:endParaRPr>
          </a:p>
          <a:p>
            <a:pPr marL="355600" marR="349250" indent="-343535">
              <a:lnSpc>
                <a:spcPts val="2650"/>
              </a:lnSpc>
              <a:spcBef>
                <a:spcPts val="180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dirty="0" sz="2600" spc="-10">
                <a:latin typeface="Calibri"/>
                <a:cs typeface="Calibri"/>
              </a:rPr>
              <a:t>Provide </a:t>
            </a:r>
            <a:r>
              <a:rPr dirty="0" sz="2600">
                <a:latin typeface="Calibri"/>
                <a:cs typeface="Calibri"/>
              </a:rPr>
              <a:t>a </a:t>
            </a:r>
            <a:r>
              <a:rPr dirty="0" sz="2600" spc="-10">
                <a:latin typeface="Calibri"/>
                <a:cs typeface="Calibri"/>
              </a:rPr>
              <a:t>cohesive </a:t>
            </a:r>
            <a:r>
              <a:rPr dirty="0" sz="2600" spc="-5">
                <a:latin typeface="Calibri"/>
                <a:cs typeface="Calibri"/>
              </a:rPr>
              <a:t>look </a:t>
            </a:r>
            <a:r>
              <a:rPr dirty="0" sz="2600" spc="-57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throughout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the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corridor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4592" y="377952"/>
            <a:ext cx="4084319" cy="272338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28744" y="377952"/>
            <a:ext cx="4084319" cy="272338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4592" y="3304032"/>
            <a:ext cx="4084319" cy="272338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28744" y="3304032"/>
            <a:ext cx="4084319" cy="272338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5">
                <a:latin typeface="Calibri"/>
                <a:cs typeface="Calibri"/>
              </a:rPr>
              <a:t>Design</a:t>
            </a:r>
            <a:r>
              <a:rPr dirty="0" sz="3200" spc="-2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Vision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25022" y="7209881"/>
            <a:ext cx="20510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3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80347" y="256031"/>
            <a:ext cx="3349751" cy="11765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04187" y="375399"/>
            <a:ext cx="270065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Goals,</a:t>
            </a:r>
            <a:r>
              <a:rPr dirty="0" spc="-85"/>
              <a:t> </a:t>
            </a:r>
            <a:r>
              <a:rPr dirty="0" spc="-15"/>
              <a:t>cont.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76359" y="1342644"/>
            <a:ext cx="4366259" cy="26090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149627" y="1408737"/>
            <a:ext cx="3937635" cy="2334895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355600" marR="5080" indent="-342900">
              <a:lnSpc>
                <a:spcPts val="2650"/>
              </a:lnSpc>
              <a:spcBef>
                <a:spcPts val="58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dirty="0" sz="2600">
                <a:latin typeface="Calibri"/>
                <a:cs typeface="Calibri"/>
              </a:rPr>
              <a:t>Design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new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improvements </a:t>
            </a:r>
            <a:r>
              <a:rPr dirty="0" sz="2600" spc="-57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in </a:t>
            </a:r>
            <a:r>
              <a:rPr dirty="0" sz="2600" spc="-10">
                <a:latin typeface="Calibri"/>
                <a:cs typeface="Calibri"/>
              </a:rPr>
              <a:t>character </a:t>
            </a:r>
            <a:r>
              <a:rPr dirty="0" sz="2600">
                <a:latin typeface="Calibri"/>
                <a:cs typeface="Calibri"/>
              </a:rPr>
              <a:t>and in </a:t>
            </a:r>
            <a:r>
              <a:rPr dirty="0" sz="2600" spc="-5">
                <a:latin typeface="Calibri"/>
                <a:cs typeface="Calibri"/>
              </a:rPr>
              <a:t>scale </a:t>
            </a:r>
            <a:r>
              <a:rPr dirty="0" sz="2600">
                <a:latin typeface="Calibri"/>
                <a:cs typeface="Calibri"/>
              </a:rPr>
              <a:t> with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 spc="-20">
                <a:latin typeface="Calibri"/>
                <a:cs typeface="Calibri"/>
              </a:rPr>
              <a:t>Keystone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Heights</a:t>
            </a:r>
            <a:endParaRPr sz="2600">
              <a:latin typeface="Calibri"/>
              <a:cs typeface="Calibri"/>
            </a:endParaRPr>
          </a:p>
          <a:p>
            <a:pPr marL="355600" marR="307340" indent="-343535">
              <a:lnSpc>
                <a:spcPts val="2650"/>
              </a:lnSpc>
              <a:spcBef>
                <a:spcPts val="180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dirty="0" sz="2600" spc="-10">
                <a:latin typeface="Calibri"/>
                <a:cs typeface="Calibri"/>
              </a:rPr>
              <a:t>Strengthen</a:t>
            </a:r>
            <a:r>
              <a:rPr dirty="0" sz="2600" spc="-8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connections, </a:t>
            </a:r>
            <a:r>
              <a:rPr dirty="0" sz="2600" spc="-575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from</a:t>
            </a:r>
            <a:r>
              <a:rPr dirty="0" sz="2600" spc="-10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downtown</a:t>
            </a:r>
            <a:r>
              <a:rPr dirty="0" sz="2600" spc="-10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to </a:t>
            </a:r>
            <a:r>
              <a:rPr dirty="0" sz="2600" spc="-10">
                <a:latin typeface="Calibri"/>
                <a:cs typeface="Calibri"/>
              </a:rPr>
              <a:t> </a:t>
            </a:r>
            <a:r>
              <a:rPr dirty="0" sz="2600" spc="-20">
                <a:latin typeface="Calibri"/>
                <a:cs typeface="Calibri"/>
              </a:rPr>
              <a:t>Keystone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Beach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4592" y="3243072"/>
            <a:ext cx="4084319" cy="272186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28744" y="309372"/>
            <a:ext cx="4084319" cy="272186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4592" y="321564"/>
            <a:ext cx="4084319" cy="272186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28744" y="3235452"/>
            <a:ext cx="4084319" cy="272186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5">
                <a:latin typeface="Calibri"/>
                <a:cs typeface="Calibri"/>
              </a:rPr>
              <a:t>Design</a:t>
            </a:r>
            <a:r>
              <a:rPr dirty="0" sz="3200" spc="-2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Vision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25022" y="7209881"/>
            <a:ext cx="20510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3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592" y="1456944"/>
            <a:ext cx="4198619" cy="27980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4003" y="1456944"/>
            <a:ext cx="4198619" cy="27980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4940" y="1456944"/>
            <a:ext cx="4198618" cy="27980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35" y="4489704"/>
            <a:ext cx="4015739" cy="103327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3269" y="4556469"/>
            <a:ext cx="3582670" cy="759460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355600" marR="5080" indent="-343535">
              <a:lnSpc>
                <a:spcPts val="265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dirty="0" sz="2600">
                <a:latin typeface="Calibri"/>
                <a:cs typeface="Calibri"/>
              </a:rPr>
              <a:t>A</a:t>
            </a:r>
            <a:r>
              <a:rPr dirty="0" sz="2600">
                <a:latin typeface="Calibri"/>
                <a:cs typeface="Calibri"/>
              </a:rPr>
              <a:t>dd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to </a:t>
            </a:r>
            <a:r>
              <a:rPr dirty="0" sz="2600" spc="-10">
                <a:latin typeface="Calibri"/>
                <a:cs typeface="Calibri"/>
              </a:rPr>
              <a:t>existing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 spc="-20">
                <a:latin typeface="Calibri"/>
                <a:cs typeface="Calibri"/>
              </a:rPr>
              <a:t>roadway </a:t>
            </a:r>
            <a:r>
              <a:rPr dirty="0" sz="2600" spc="-57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improvements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00371" y="4489703"/>
            <a:ext cx="3401567" cy="103327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673374" y="4556468"/>
            <a:ext cx="2969895" cy="759460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355600" marR="5080" indent="-343535">
              <a:lnSpc>
                <a:spcPts val="265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dirty="0" sz="2600">
                <a:latin typeface="Calibri"/>
                <a:cs typeface="Calibri"/>
              </a:rPr>
              <a:t>Building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on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existing </a:t>
            </a:r>
            <a:r>
              <a:rPr dirty="0" sz="2600" spc="-57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character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&amp;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charm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39784" y="4530852"/>
            <a:ext cx="3823715" cy="69646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113477" y="4597996"/>
            <a:ext cx="3463290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dirty="0" sz="2600" spc="-5">
                <a:latin typeface="Calibri"/>
                <a:cs typeface="Calibri"/>
              </a:rPr>
              <a:t>Connect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to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civic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spaces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5">
                <a:latin typeface="Calibri"/>
                <a:cs typeface="Calibri"/>
              </a:rPr>
              <a:t>Opportunities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28886" y="7265272"/>
            <a:ext cx="20510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5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592" y="1456944"/>
            <a:ext cx="4198619" cy="27980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4003" y="1456944"/>
            <a:ext cx="4198619" cy="27980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4940" y="1456944"/>
            <a:ext cx="4198618" cy="27980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35" y="4489704"/>
            <a:ext cx="4128515" cy="103327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3269" y="4556469"/>
            <a:ext cx="3695065" cy="759460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355600" marR="5080" indent="-343535">
              <a:lnSpc>
                <a:spcPts val="265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dirty="0" sz="2600" spc="-5">
                <a:latin typeface="Calibri"/>
                <a:cs typeface="Calibri"/>
              </a:rPr>
              <a:t>D</a:t>
            </a:r>
            <a:r>
              <a:rPr dirty="0" sz="2600" spc="-5">
                <a:latin typeface="Calibri"/>
                <a:cs typeface="Calibri"/>
              </a:rPr>
              <a:t>efine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comfortable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scale </a:t>
            </a:r>
            <a:r>
              <a:rPr dirty="0" sz="2600" spc="-57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and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outdoor</a:t>
            </a:r>
            <a:r>
              <a:rPr dirty="0" sz="2600" spc="1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use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areas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00372" y="4489704"/>
            <a:ext cx="3854195" cy="103327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673374" y="4556468"/>
            <a:ext cx="3420110" cy="759460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355600" marR="5080" indent="-343535">
              <a:lnSpc>
                <a:spcPts val="265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dirty="0" sz="2600">
                <a:latin typeface="Calibri"/>
                <a:cs typeface="Calibri"/>
              </a:rPr>
              <a:t>Lessen</a:t>
            </a:r>
            <a:r>
              <a:rPr dirty="0" sz="2600" spc="-6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visual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clutter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as </a:t>
            </a:r>
            <a:r>
              <a:rPr dirty="0" sz="2600" spc="-57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possible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39783" y="4489703"/>
            <a:ext cx="3428999" cy="103327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113477" y="4556468"/>
            <a:ext cx="2994660" cy="759460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355600" marR="5080" indent="-343535">
              <a:lnSpc>
                <a:spcPts val="265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dirty="0" sz="2600" spc="-15">
                <a:latin typeface="Calibri"/>
                <a:cs typeface="Calibri"/>
              </a:rPr>
              <a:t>Improve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access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and </a:t>
            </a:r>
            <a:r>
              <a:rPr dirty="0" sz="2600" spc="-57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connectivity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10">
                <a:latin typeface="Calibri"/>
                <a:cs typeface="Calibri"/>
              </a:rPr>
              <a:t>Possibilities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28886" y="7265272"/>
            <a:ext cx="20510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6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7483" y="295656"/>
            <a:ext cx="3979163" cy="26197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9935" y="295656"/>
            <a:ext cx="4908803" cy="26197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69007" y="3118104"/>
            <a:ext cx="3977639" cy="29839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69935" y="3115056"/>
            <a:ext cx="4908803" cy="30098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1772" y="858012"/>
            <a:ext cx="1405127" cy="69646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8111" y="923961"/>
            <a:ext cx="1031875" cy="4222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20"/>
              <a:t>T</a:t>
            </a:r>
            <a:r>
              <a:rPr dirty="0" sz="2600" spc="-5"/>
              <a:t>yp</a:t>
            </a:r>
            <a:r>
              <a:rPr dirty="0" sz="2600"/>
              <a:t>i</a:t>
            </a:r>
            <a:r>
              <a:rPr dirty="0" sz="2600" spc="-25"/>
              <a:t>c</a:t>
            </a:r>
            <a:r>
              <a:rPr dirty="0" sz="2600"/>
              <a:t>al:</a:t>
            </a:r>
            <a:endParaRPr sz="2600"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27647" y="876300"/>
            <a:ext cx="1415795" cy="69646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513889" y="942674"/>
            <a:ext cx="1042035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65">
                <a:latin typeface="Calibri"/>
                <a:cs typeface="Calibri"/>
              </a:rPr>
              <a:t>P</a:t>
            </a:r>
            <a:r>
              <a:rPr dirty="0" sz="2600">
                <a:latin typeface="Calibri"/>
                <a:cs typeface="Calibri"/>
              </a:rPr>
              <a:t>a</a:t>
            </a:r>
            <a:r>
              <a:rPr dirty="0" sz="2600" spc="-45">
                <a:latin typeface="Calibri"/>
                <a:cs typeface="Calibri"/>
              </a:rPr>
              <a:t>r</a:t>
            </a:r>
            <a:r>
              <a:rPr dirty="0" sz="2600">
                <a:latin typeface="Calibri"/>
                <a:cs typeface="Calibri"/>
              </a:rPr>
              <a:t>ade: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25">
                <a:latin typeface="Calibri"/>
                <a:cs typeface="Calibri"/>
              </a:rPr>
              <a:t>Everyday</a:t>
            </a:r>
            <a:r>
              <a:rPr dirty="0" sz="3200" spc="-1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Use</a:t>
            </a:r>
            <a:r>
              <a:rPr dirty="0" sz="3200" spc="-10">
                <a:latin typeface="Calibri"/>
                <a:cs typeface="Calibri"/>
              </a:rPr>
              <a:t> vs. </a:t>
            </a:r>
            <a:r>
              <a:rPr dirty="0" sz="3200" spc="-30">
                <a:latin typeface="Calibri"/>
                <a:cs typeface="Calibri"/>
              </a:rPr>
              <a:t>Event</a:t>
            </a:r>
            <a:r>
              <a:rPr dirty="0" sz="3200" spc="-5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Days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29259" y="7265272"/>
            <a:ext cx="20510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7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1788" y="1144524"/>
            <a:ext cx="6257543" cy="35585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5249" y="1264489"/>
            <a:ext cx="560959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Proposed</a:t>
            </a:r>
            <a:r>
              <a:rPr dirty="0" spc="-75"/>
              <a:t> </a:t>
            </a:r>
            <a:r>
              <a:rPr dirty="0" spc="-15"/>
              <a:t>Improvements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35">
                <a:latin typeface="Calibri"/>
                <a:cs typeface="Calibri"/>
              </a:rPr>
              <a:t>Types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of</a:t>
            </a:r>
            <a:r>
              <a:rPr dirty="0" sz="3200" spc="-10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Improvements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93267" y="7265272"/>
            <a:ext cx="20510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8</a:t>
            </a:fld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75249" y="2024052"/>
            <a:ext cx="3366770" cy="2471420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830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2600" spc="-5">
                <a:latin typeface="Calibri"/>
                <a:cs typeface="Calibri"/>
              </a:rPr>
              <a:t>Enhanced</a:t>
            </a:r>
            <a:r>
              <a:rPr dirty="0" sz="2600" spc="-6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hardscape</a:t>
            </a:r>
            <a:endParaRPr sz="26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730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2600" spc="-5">
                <a:latin typeface="Calibri"/>
                <a:cs typeface="Calibri"/>
              </a:rPr>
              <a:t>Landscape</a:t>
            </a:r>
            <a:endParaRPr sz="26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735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2600" spc="-5">
                <a:latin typeface="Calibri"/>
                <a:cs typeface="Calibri"/>
              </a:rPr>
              <a:t>Site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furnishings</a:t>
            </a:r>
            <a:endParaRPr sz="26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730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2600" spc="-5">
                <a:latin typeface="Calibri"/>
                <a:cs typeface="Calibri"/>
              </a:rPr>
              <a:t>Signage</a:t>
            </a:r>
            <a:endParaRPr sz="26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735"/>
              </a:spcBef>
              <a:buSzPct val="7500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2600" spc="-20">
                <a:latin typeface="Calibri"/>
                <a:cs typeface="Calibri"/>
              </a:rPr>
              <a:t>Gateway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 spc="-20">
                <a:latin typeface="Calibri"/>
                <a:cs typeface="Calibri"/>
              </a:rPr>
              <a:t>feature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687" y="188976"/>
            <a:ext cx="6699503" cy="13456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14396" y="255886"/>
            <a:ext cx="6233160" cy="1052830"/>
          </a:xfrm>
          <a:prstGeom prst="rect"/>
        </p:spPr>
        <p:txBody>
          <a:bodyPr wrap="square" lIns="0" tIns="419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3600"/>
              <a:t>Open</a:t>
            </a:r>
            <a:r>
              <a:rPr dirty="0" sz="3600" spc="-45"/>
              <a:t> </a:t>
            </a:r>
            <a:r>
              <a:rPr dirty="0" sz="3600" spc="-5"/>
              <a:t>House,</a:t>
            </a:r>
            <a:r>
              <a:rPr dirty="0" sz="3600" spc="-25"/>
              <a:t> </a:t>
            </a:r>
            <a:r>
              <a:rPr dirty="0" sz="3600" spc="-80"/>
              <a:t>Nov.</a:t>
            </a:r>
            <a:r>
              <a:rPr dirty="0" sz="3600" spc="-30"/>
              <a:t> </a:t>
            </a:r>
            <a:r>
              <a:rPr dirty="0" sz="3600"/>
              <a:t>8</a:t>
            </a:r>
            <a:endParaRPr sz="3600"/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2800" spc="-15"/>
              <a:t>Heritage</a:t>
            </a:r>
            <a:r>
              <a:rPr dirty="0" sz="2800"/>
              <a:t> </a:t>
            </a:r>
            <a:r>
              <a:rPr dirty="0" sz="2800" spc="-10"/>
              <a:t>Commission</a:t>
            </a:r>
            <a:r>
              <a:rPr dirty="0" sz="2800" spc="35"/>
              <a:t> </a:t>
            </a:r>
            <a:r>
              <a:rPr dirty="0" sz="2800" spc="-5"/>
              <a:t>and</a:t>
            </a:r>
            <a:r>
              <a:rPr dirty="0" sz="2800" spc="20"/>
              <a:t> </a:t>
            </a:r>
            <a:r>
              <a:rPr dirty="0" sz="2800" spc="-10"/>
              <a:t>Business</a:t>
            </a:r>
            <a:r>
              <a:rPr dirty="0" sz="2800" spc="40"/>
              <a:t> </a:t>
            </a:r>
            <a:r>
              <a:rPr dirty="0" sz="2800" spc="-15"/>
              <a:t>Owners</a:t>
            </a:r>
            <a:endParaRPr sz="28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32" y="1685544"/>
            <a:ext cx="4486655" cy="37627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14415" y="1685544"/>
            <a:ext cx="3685031" cy="376275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7464" y="774192"/>
            <a:ext cx="3983735" cy="528827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586057" y="834606"/>
            <a:ext cx="3589020" cy="5036820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 marL="355600" marR="440055" indent="-342900">
              <a:lnSpc>
                <a:spcPts val="2450"/>
              </a:lnSpc>
              <a:spcBef>
                <a:spcPts val="5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400" spc="-5">
                <a:latin typeface="Calibri"/>
                <a:cs typeface="Calibri"/>
              </a:rPr>
              <a:t>Difficulty of sod </a:t>
            </a:r>
            <a:r>
              <a:rPr dirty="0" sz="2400" spc="-10">
                <a:latin typeface="Calibri"/>
                <a:cs typeface="Calibri"/>
              </a:rPr>
              <a:t>strip </a:t>
            </a:r>
            <a:r>
              <a:rPr dirty="0" sz="2400" spc="-5">
                <a:latin typeface="Calibri"/>
                <a:cs typeface="Calibri"/>
              </a:rPr>
              <a:t> between </a:t>
            </a:r>
            <a:r>
              <a:rPr dirty="0" sz="2400" spc="-10">
                <a:latin typeface="Calibri"/>
                <a:cs typeface="Calibri"/>
              </a:rPr>
              <a:t>walk </a:t>
            </a:r>
            <a:r>
              <a:rPr dirty="0" sz="2400" spc="-5">
                <a:latin typeface="Calibri"/>
                <a:cs typeface="Calibri"/>
              </a:rPr>
              <a:t>and on-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street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parking,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general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access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ts val="2450"/>
              </a:lnSpc>
              <a:spcBef>
                <a:spcPts val="178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400" spc="-5">
                <a:latin typeface="Calibri"/>
                <a:cs typeface="Calibri"/>
              </a:rPr>
              <a:t>Use </a:t>
            </a:r>
            <a:r>
              <a:rPr dirty="0" sz="2400" spc="-30">
                <a:latin typeface="Calibri"/>
                <a:cs typeface="Calibri"/>
              </a:rPr>
              <a:t>1920’s </a:t>
            </a:r>
            <a:r>
              <a:rPr dirty="0" sz="2400" spc="-10">
                <a:latin typeface="Calibri"/>
                <a:cs typeface="Calibri"/>
              </a:rPr>
              <a:t>character/feel,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distinctly </a:t>
            </a:r>
            <a:r>
              <a:rPr dirty="0" sz="2400" spc="-20">
                <a:latin typeface="Calibri"/>
                <a:cs typeface="Calibri"/>
              </a:rPr>
              <a:t>Keystone 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Heights</a:t>
            </a:r>
            <a:endParaRPr sz="2400">
              <a:latin typeface="Calibri"/>
              <a:cs typeface="Calibri"/>
            </a:endParaRPr>
          </a:p>
          <a:p>
            <a:pPr marL="355600" marR="31115" indent="-342900">
              <a:lnSpc>
                <a:spcPts val="2450"/>
              </a:lnSpc>
              <a:spcBef>
                <a:spcPts val="17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400" spc="-5">
                <a:latin typeface="Calibri"/>
                <a:cs typeface="Calibri"/>
              </a:rPr>
              <a:t>Discussion about signs, 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furnishings,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and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materials</a:t>
            </a:r>
            <a:endParaRPr sz="2400">
              <a:latin typeface="Calibri"/>
              <a:cs typeface="Calibri"/>
            </a:endParaRPr>
          </a:p>
          <a:p>
            <a:pPr marL="355600" marR="213995" indent="-342900">
              <a:lnSpc>
                <a:spcPts val="2450"/>
              </a:lnSpc>
              <a:spcBef>
                <a:spcPts val="17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Calibri"/>
                <a:cs typeface="Calibri"/>
              </a:rPr>
              <a:t>Clarify </a:t>
            </a:r>
            <a:r>
              <a:rPr dirty="0" sz="2400" spc="-15">
                <a:latin typeface="Calibri"/>
                <a:cs typeface="Calibri"/>
              </a:rPr>
              <a:t>off-street </a:t>
            </a:r>
            <a:r>
              <a:rPr dirty="0" sz="2400" spc="-5">
                <a:latin typeface="Calibri"/>
                <a:cs typeface="Calibri"/>
              </a:rPr>
              <a:t>parking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locations</a:t>
            </a:r>
            <a:endParaRPr sz="2400">
              <a:latin typeface="Calibri"/>
              <a:cs typeface="Calibri"/>
            </a:endParaRPr>
          </a:p>
          <a:p>
            <a:pPr marL="355600" marR="759460" indent="-342900">
              <a:lnSpc>
                <a:spcPts val="2450"/>
              </a:lnSpc>
              <a:spcBef>
                <a:spcPts val="17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400" spc="-5">
                <a:latin typeface="Calibri"/>
                <a:cs typeface="Calibri"/>
              </a:rPr>
              <a:t>Design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to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work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with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parades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5249" y="6445973"/>
            <a:ext cx="5520690" cy="98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45"/>
              </a:lnSpc>
            </a:pPr>
            <a:r>
              <a:rPr dirty="0" sz="3200" spc="-5">
                <a:latin typeface="Calibri"/>
                <a:cs typeface="Calibri"/>
              </a:rPr>
              <a:t>Input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to</a:t>
            </a:r>
            <a:r>
              <a:rPr dirty="0" sz="3200" spc="-15">
                <a:latin typeface="Calibri"/>
                <a:cs typeface="Calibri"/>
              </a:rPr>
              <a:t> </a:t>
            </a:r>
            <a:r>
              <a:rPr dirty="0" sz="3200" spc="-20">
                <a:latin typeface="Calibri"/>
                <a:cs typeface="Calibri"/>
              </a:rPr>
              <a:t>Date</a:t>
            </a:r>
            <a:endParaRPr sz="3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45"/>
              </a:spcBef>
            </a:pPr>
            <a:r>
              <a:rPr dirty="0" sz="2000" spc="-15">
                <a:latin typeface="Calibri"/>
                <a:cs typeface="Calibri"/>
              </a:rPr>
              <a:t>Keystone </a:t>
            </a:r>
            <a:r>
              <a:rPr dirty="0" sz="2000" spc="-5">
                <a:latin typeface="Calibri"/>
                <a:cs typeface="Calibri"/>
              </a:rPr>
              <a:t>Heights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Lawrence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Boulevard Improvements</a:t>
            </a:r>
            <a:endParaRPr sz="20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January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93267" y="7265272"/>
            <a:ext cx="20510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latin typeface="Calibri"/>
                <a:cs typeface="Calibri"/>
              </a:rPr>
              <a:t>9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Katherine Ring</dc:creator>
  <dc:title>Template guide</dc:title>
  <dcterms:created xsi:type="dcterms:W3CDTF">2022-01-20T14:31:03Z</dcterms:created>
  <dcterms:modified xsi:type="dcterms:W3CDTF">2022-01-20T14:31:03Z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2022-01-20T00:00:00Z</vt:filetime>
  </property>
  <property fmtid="{D5CDD505-2E9C-101B-9397-08002B2CF9AE}" pid="3" name="Creator">
    <vt:lpwstr>Acrobat PDFMaker 21 for PowerPoint</vt:lpwstr>
  </property>
  <property fmtid="{D5CDD505-2E9C-101B-9397-08002B2CF9AE}" pid="4" name="LastSaved">
    <vt:filetime>2022-01-20T00:00:00Z</vt:filetime>
  </property>
</Properties>
</file>